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3"/>
  </p:notesMasterIdLst>
  <p:handoutMasterIdLst>
    <p:handoutMasterId r:id="rId124"/>
  </p:handoutMasterIdLst>
  <p:sldIdLst>
    <p:sldId id="1143" r:id="rId2"/>
    <p:sldId id="972" r:id="rId3"/>
    <p:sldId id="1328" r:id="rId4"/>
    <p:sldId id="1320" r:id="rId5"/>
    <p:sldId id="1329" r:id="rId6"/>
    <p:sldId id="1330" r:id="rId7"/>
    <p:sldId id="1505" r:id="rId8"/>
    <p:sldId id="1506" r:id="rId9"/>
    <p:sldId id="1507" r:id="rId10"/>
    <p:sldId id="1509" r:id="rId11"/>
    <p:sldId id="1510" r:id="rId12"/>
    <p:sldId id="407" r:id="rId13"/>
    <p:sldId id="406" r:id="rId14"/>
    <p:sldId id="1518" r:id="rId15"/>
    <p:sldId id="1512" r:id="rId16"/>
    <p:sldId id="1542" r:id="rId17"/>
    <p:sldId id="1514" r:id="rId18"/>
    <p:sldId id="1516" r:id="rId19"/>
    <p:sldId id="1517" r:id="rId20"/>
    <p:sldId id="1331" r:id="rId21"/>
    <p:sldId id="1332" r:id="rId22"/>
    <p:sldId id="1519" r:id="rId23"/>
    <p:sldId id="1520" r:id="rId24"/>
    <p:sldId id="1521" r:id="rId25"/>
    <p:sldId id="1522" r:id="rId26"/>
    <p:sldId id="1523" r:id="rId27"/>
    <p:sldId id="1524" r:id="rId28"/>
    <p:sldId id="1311" r:id="rId29"/>
    <p:sldId id="1312" r:id="rId30"/>
    <p:sldId id="1525" r:id="rId31"/>
    <p:sldId id="1526" r:id="rId32"/>
    <p:sldId id="1074" r:id="rId33"/>
    <p:sldId id="1066" r:id="rId34"/>
    <p:sldId id="1336" r:id="rId35"/>
    <p:sldId id="1337" r:id="rId36"/>
    <p:sldId id="1527" r:id="rId37"/>
    <p:sldId id="1528" r:id="rId38"/>
    <p:sldId id="1322" r:id="rId39"/>
    <p:sldId id="1339" r:id="rId40"/>
    <p:sldId id="1095" r:id="rId41"/>
    <p:sldId id="1318" r:id="rId42"/>
    <p:sldId id="1145" r:id="rId43"/>
    <p:sldId id="1083" r:id="rId44"/>
    <p:sldId id="967" r:id="rId45"/>
    <p:sldId id="1130" r:id="rId46"/>
    <p:sldId id="1352" r:id="rId47"/>
    <p:sldId id="1354" r:id="rId48"/>
    <p:sldId id="1355" r:id="rId49"/>
    <p:sldId id="1356" r:id="rId50"/>
    <p:sldId id="1357" r:id="rId51"/>
    <p:sldId id="1341" r:id="rId52"/>
    <p:sldId id="1313" r:id="rId53"/>
    <p:sldId id="1314" r:id="rId54"/>
    <p:sldId id="1358" r:id="rId55"/>
    <p:sldId id="1359" r:id="rId56"/>
    <p:sldId id="1360" r:id="rId57"/>
    <p:sldId id="1361" r:id="rId58"/>
    <p:sldId id="1362" r:id="rId59"/>
    <p:sldId id="1315" r:id="rId60"/>
    <p:sldId id="1091" r:id="rId61"/>
    <p:sldId id="1090" r:id="rId62"/>
    <p:sldId id="425" r:id="rId63"/>
    <p:sldId id="431" r:id="rId64"/>
    <p:sldId id="1363" r:id="rId65"/>
    <p:sldId id="1364" r:id="rId66"/>
    <p:sldId id="1365" r:id="rId67"/>
    <p:sldId id="1137" r:id="rId68"/>
    <p:sldId id="439" r:id="rId69"/>
    <p:sldId id="440" r:id="rId70"/>
    <p:sldId id="442" r:id="rId71"/>
    <p:sldId id="443" r:id="rId72"/>
    <p:sldId id="444" r:id="rId73"/>
    <p:sldId id="1387" r:id="rId74"/>
    <p:sldId id="1390" r:id="rId75"/>
    <p:sldId id="1194" r:id="rId76"/>
    <p:sldId id="1391" r:id="rId77"/>
    <p:sldId id="1392" r:id="rId78"/>
    <p:sldId id="1393" r:id="rId79"/>
    <p:sldId id="1394" r:id="rId80"/>
    <p:sldId id="1395" r:id="rId81"/>
    <p:sldId id="1396" r:id="rId82"/>
    <p:sldId id="1388" r:id="rId83"/>
    <p:sldId id="944" r:id="rId84"/>
    <p:sldId id="1529" r:id="rId85"/>
    <p:sldId id="1530" r:id="rId86"/>
    <p:sldId id="1531" r:id="rId87"/>
    <p:sldId id="1532" r:id="rId88"/>
    <p:sldId id="1368" r:id="rId89"/>
    <p:sldId id="1533" r:id="rId90"/>
    <p:sldId id="1342" r:id="rId91"/>
    <p:sldId id="1343" r:id="rId92"/>
    <p:sldId id="1344" r:id="rId93"/>
    <p:sldId id="1192" r:id="rId94"/>
    <p:sldId id="1369" r:id="rId95"/>
    <p:sldId id="1193" r:id="rId96"/>
    <p:sldId id="1345" r:id="rId97"/>
    <p:sldId id="1136" r:id="rId98"/>
    <p:sldId id="1374" r:id="rId99"/>
    <p:sldId id="1372" r:id="rId100"/>
    <p:sldId id="797" r:id="rId101"/>
    <p:sldId id="1371" r:id="rId102"/>
    <p:sldId id="1375" r:id="rId103"/>
    <p:sldId id="1370" r:id="rId104"/>
    <p:sldId id="1397" r:id="rId105"/>
    <p:sldId id="1373" r:id="rId106"/>
    <p:sldId id="1378" r:id="rId107"/>
    <p:sldId id="1340" r:id="rId108"/>
    <p:sldId id="1380" r:id="rId109"/>
    <p:sldId id="1381" r:id="rId110"/>
    <p:sldId id="1382" r:id="rId111"/>
    <p:sldId id="1383" r:id="rId112"/>
    <p:sldId id="1384" r:id="rId113"/>
    <p:sldId id="1385" r:id="rId114"/>
    <p:sldId id="1534" r:id="rId115"/>
    <p:sldId id="1536" r:id="rId116"/>
    <p:sldId id="1535" r:id="rId117"/>
    <p:sldId id="1010" r:id="rId118"/>
    <p:sldId id="973" r:id="rId119"/>
    <p:sldId id="1182" r:id="rId120"/>
    <p:sldId id="1183" r:id="rId121"/>
    <p:sldId id="1180" r:id="rId12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3A0E"/>
    <a:srgbClr val="6335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A44B5B-EEDB-47F2-BD77-B826F26E8A4C}" v="427" dt="2025-07-08T18:20:46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7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38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handoutMaster" Target="handoutMasters/handoutMaster1.xml"/><Relationship Id="rId129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F0A44B5B-EEDB-47F2-BD77-B826F26E8A4C}"/>
    <pc:docChg chg="undo custSel delSld modSld">
      <pc:chgData name="Biersach, David" userId="14a9feb0-85a7-4da4-be8a-c1e22b637acc" providerId="ADAL" clId="{F0A44B5B-EEDB-47F2-BD77-B826F26E8A4C}" dt="2025-07-08T18:20:46.673" v="1226"/>
      <pc:docMkLst>
        <pc:docMk/>
      </pc:docMkLst>
      <pc:sldChg chg="modAnim">
        <pc:chgData name="Biersach, David" userId="14a9feb0-85a7-4da4-be8a-c1e22b637acc" providerId="ADAL" clId="{F0A44B5B-EEDB-47F2-BD77-B826F26E8A4C}" dt="2025-07-07T16:14:38.350" v="4"/>
        <pc:sldMkLst>
          <pc:docMk/>
          <pc:sldMk cId="1860015175" sldId="1231"/>
        </pc:sldMkLst>
      </pc:sldChg>
      <pc:sldChg chg="del">
        <pc:chgData name="Biersach, David" userId="14a9feb0-85a7-4da4-be8a-c1e22b637acc" providerId="ADAL" clId="{F0A44B5B-EEDB-47F2-BD77-B826F26E8A4C}" dt="2025-07-07T16:28:53.108" v="154" actId="47"/>
        <pc:sldMkLst>
          <pc:docMk/>
          <pc:sldMk cId="2422123237" sldId="1310"/>
        </pc:sldMkLst>
      </pc:sldChg>
      <pc:sldChg chg="addSp delSp modSp mod modAnim">
        <pc:chgData name="Biersach, David" userId="14a9feb0-85a7-4da4-be8a-c1e22b637acc" providerId="ADAL" clId="{F0A44B5B-EEDB-47F2-BD77-B826F26E8A4C}" dt="2025-07-08T13:49:28.604" v="800"/>
        <pc:sldMkLst>
          <pc:docMk/>
          <pc:sldMk cId="1891443140" sldId="1313"/>
        </pc:sldMkLst>
        <pc:spChg chg="add del">
          <ac:chgData name="Biersach, David" userId="14a9feb0-85a7-4da4-be8a-c1e22b637acc" providerId="ADAL" clId="{F0A44B5B-EEDB-47F2-BD77-B826F26E8A4C}" dt="2025-07-08T13:48:47.322" v="786" actId="22"/>
          <ac:spMkLst>
            <pc:docMk/>
            <pc:sldMk cId="1891443140" sldId="1313"/>
            <ac:spMk id="17" creationId="{D935ECF5-61A5-8289-0377-66913E025C04}"/>
          </ac:spMkLst>
        </pc:spChg>
        <pc:spChg chg="add mod">
          <ac:chgData name="Biersach, David" userId="14a9feb0-85a7-4da4-be8a-c1e22b637acc" providerId="ADAL" clId="{F0A44B5B-EEDB-47F2-BD77-B826F26E8A4C}" dt="2025-07-08T13:49:09.635" v="796" actId="122"/>
          <ac:spMkLst>
            <pc:docMk/>
            <pc:sldMk cId="1891443140" sldId="1313"/>
            <ac:spMk id="19" creationId="{F45A71D5-B88F-E46F-6F41-831EC87898CE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7T19:40:55.193" v="326" actId="14100"/>
        <pc:sldMkLst>
          <pc:docMk/>
          <pc:sldMk cId="3786609905" sldId="1332"/>
        </pc:sldMkLst>
        <pc:spChg chg="add mod">
          <ac:chgData name="Biersach, David" userId="14a9feb0-85a7-4da4-be8a-c1e22b637acc" providerId="ADAL" clId="{F0A44B5B-EEDB-47F2-BD77-B826F26E8A4C}" dt="2025-07-07T16:20:11.188" v="14" actId="1038"/>
          <ac:spMkLst>
            <pc:docMk/>
            <pc:sldMk cId="3786609905" sldId="1332"/>
            <ac:spMk id="7" creationId="{8390F008-00AC-4E2C-828B-13BFC2B9A9BD}"/>
          </ac:spMkLst>
        </pc:spChg>
        <pc:spChg chg="add mod">
          <ac:chgData name="Biersach, David" userId="14a9feb0-85a7-4da4-be8a-c1e22b637acc" providerId="ADAL" clId="{F0A44B5B-EEDB-47F2-BD77-B826F26E8A4C}" dt="2025-07-07T16:20:21.515" v="23" actId="1038"/>
          <ac:spMkLst>
            <pc:docMk/>
            <pc:sldMk cId="3786609905" sldId="1332"/>
            <ac:spMk id="11" creationId="{E79E725A-695A-4C05-CE9A-D3A36542F2BD}"/>
          </ac:spMkLst>
        </pc:spChg>
        <pc:spChg chg="add mod">
          <ac:chgData name="Biersach, David" userId="14a9feb0-85a7-4da4-be8a-c1e22b637acc" providerId="ADAL" clId="{F0A44B5B-EEDB-47F2-BD77-B826F26E8A4C}" dt="2025-07-07T16:27:15.638" v="152" actId="16959"/>
          <ac:spMkLst>
            <pc:docMk/>
            <pc:sldMk cId="3786609905" sldId="1332"/>
            <ac:spMk id="20" creationId="{A396C10E-D48E-6742-71D9-DD7CCA9DF294}"/>
          </ac:spMkLst>
        </pc:spChg>
        <pc:spChg chg="add mod">
          <ac:chgData name="Biersach, David" userId="14a9feb0-85a7-4da4-be8a-c1e22b637acc" providerId="ADAL" clId="{F0A44B5B-EEDB-47F2-BD77-B826F26E8A4C}" dt="2025-07-07T16:27:22.013" v="153" actId="16959"/>
          <ac:spMkLst>
            <pc:docMk/>
            <pc:sldMk cId="3786609905" sldId="1332"/>
            <ac:spMk id="29" creationId="{E4D342D6-9A58-578B-D44B-3873A6AD73C9}"/>
          </ac:spMkLst>
        </pc:spChg>
        <pc:cxnChg chg="add mod">
          <ac:chgData name="Biersach, David" userId="14a9feb0-85a7-4da4-be8a-c1e22b637acc" providerId="ADAL" clId="{F0A44B5B-EEDB-47F2-BD77-B826F26E8A4C}" dt="2025-07-07T19:40:55.193" v="326" actId="14100"/>
          <ac:cxnSpMkLst>
            <pc:docMk/>
            <pc:sldMk cId="3786609905" sldId="1332"/>
            <ac:cxnSpMk id="14" creationId="{15EF7200-5901-76A8-D17E-D4C84DD3ACC2}"/>
          </ac:cxnSpMkLst>
        </pc:cxnChg>
        <pc:cxnChg chg="add mod">
          <ac:chgData name="Biersach, David" userId="14a9feb0-85a7-4da4-be8a-c1e22b637acc" providerId="ADAL" clId="{F0A44B5B-EEDB-47F2-BD77-B826F26E8A4C}" dt="2025-07-07T19:39:29.153" v="305" actId="1582"/>
          <ac:cxnSpMkLst>
            <pc:docMk/>
            <pc:sldMk cId="3786609905" sldId="1332"/>
            <ac:cxnSpMk id="15" creationId="{5F4D580F-4C35-1C27-074E-3F6B4DD34CA8}"/>
          </ac:cxnSpMkLst>
        </pc:cxnChg>
        <pc:cxnChg chg="add mod">
          <ac:chgData name="Biersach, David" userId="14a9feb0-85a7-4da4-be8a-c1e22b637acc" providerId="ADAL" clId="{F0A44B5B-EEDB-47F2-BD77-B826F26E8A4C}" dt="2025-07-07T19:39:59.482" v="312" actId="14100"/>
          <ac:cxnSpMkLst>
            <pc:docMk/>
            <pc:sldMk cId="3786609905" sldId="1332"/>
            <ac:cxnSpMk id="18" creationId="{F127F0BA-AD8A-78DA-0C89-D8B770E255E5}"/>
          </ac:cxnSpMkLst>
        </pc:cxnChg>
        <pc:cxnChg chg="add mod">
          <ac:chgData name="Biersach, David" userId="14a9feb0-85a7-4da4-be8a-c1e22b637acc" providerId="ADAL" clId="{F0A44B5B-EEDB-47F2-BD77-B826F26E8A4C}" dt="2025-07-07T19:39:56.598" v="311" actId="14100"/>
          <ac:cxnSpMkLst>
            <pc:docMk/>
            <pc:sldMk cId="3786609905" sldId="1332"/>
            <ac:cxnSpMk id="30" creationId="{5F19AD0E-B992-317C-4391-6F0DBC8D2E47}"/>
          </ac:cxnSpMkLst>
        </pc:cxnChg>
        <pc:cxnChg chg="add mod">
          <ac:chgData name="Biersach, David" userId="14a9feb0-85a7-4da4-be8a-c1e22b637acc" providerId="ADAL" clId="{F0A44B5B-EEDB-47F2-BD77-B826F26E8A4C}" dt="2025-07-07T16:26:34.020" v="139" actId="1035"/>
          <ac:cxnSpMkLst>
            <pc:docMk/>
            <pc:sldMk cId="3786609905" sldId="1332"/>
            <ac:cxnSpMk id="31" creationId="{38ED8FD6-5086-20C7-05A4-F7F66D83B85F}"/>
          </ac:cxnSpMkLst>
        </pc:cxnChg>
      </pc:sldChg>
      <pc:sldChg chg="del">
        <pc:chgData name="Biersach, David" userId="14a9feb0-85a7-4da4-be8a-c1e22b637acc" providerId="ADAL" clId="{F0A44B5B-EEDB-47F2-BD77-B826F26E8A4C}" dt="2025-07-07T16:28:53.108" v="154" actId="47"/>
        <pc:sldMkLst>
          <pc:docMk/>
          <pc:sldMk cId="1970109496" sldId="1333"/>
        </pc:sldMkLst>
      </pc:sldChg>
      <pc:sldChg chg="modAnim">
        <pc:chgData name="Biersach, David" userId="14a9feb0-85a7-4da4-be8a-c1e22b637acc" providerId="ADAL" clId="{F0A44B5B-EEDB-47F2-BD77-B826F26E8A4C}" dt="2025-07-07T22:21:32.060" v="784"/>
        <pc:sldMkLst>
          <pc:docMk/>
          <pc:sldMk cId="1892253620" sldId="1340"/>
        </pc:sldMkLst>
      </pc:sldChg>
      <pc:sldChg chg="modSp">
        <pc:chgData name="Biersach, David" userId="14a9feb0-85a7-4da4-be8a-c1e22b637acc" providerId="ADAL" clId="{F0A44B5B-EEDB-47F2-BD77-B826F26E8A4C}" dt="2025-07-08T13:49:57.185" v="805" actId="20577"/>
        <pc:sldMkLst>
          <pc:docMk/>
          <pc:sldMk cId="221680879" sldId="1341"/>
        </pc:sldMkLst>
        <pc:spChg chg="mod">
          <ac:chgData name="Biersach, David" userId="14a9feb0-85a7-4da4-be8a-c1e22b637acc" providerId="ADAL" clId="{F0A44B5B-EEDB-47F2-BD77-B826F26E8A4C}" dt="2025-07-08T13:49:57.185" v="805" actId="20577"/>
          <ac:spMkLst>
            <pc:docMk/>
            <pc:sldMk cId="221680879" sldId="1341"/>
            <ac:spMk id="3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8T13:58:59.209" v="828"/>
        <pc:sldMkLst>
          <pc:docMk/>
          <pc:sldMk cId="3282634808" sldId="1360"/>
        </pc:sldMkLst>
        <pc:spChg chg="add mod">
          <ac:chgData name="Biersach, David" userId="14a9feb0-85a7-4da4-be8a-c1e22b637acc" providerId="ADAL" clId="{F0A44B5B-EEDB-47F2-BD77-B826F26E8A4C}" dt="2025-07-08T13:55:35.881" v="818" actId="208"/>
          <ac:spMkLst>
            <pc:docMk/>
            <pc:sldMk cId="3282634808" sldId="1360"/>
            <ac:spMk id="3" creationId="{02F3244B-34B7-321C-B1F2-0400CCC223C3}"/>
          </ac:spMkLst>
        </pc:spChg>
        <pc:spChg chg="add mod">
          <ac:chgData name="Biersach, David" userId="14a9feb0-85a7-4da4-be8a-c1e22b637acc" providerId="ADAL" clId="{F0A44B5B-EEDB-47F2-BD77-B826F26E8A4C}" dt="2025-07-08T13:55:35.881" v="818" actId="208"/>
          <ac:spMkLst>
            <pc:docMk/>
            <pc:sldMk cId="3282634808" sldId="1360"/>
            <ac:spMk id="5" creationId="{21F7A64D-F9FA-E191-F42C-B7D0FEFC7249}"/>
          </ac:spMkLst>
        </pc:spChg>
        <pc:picChg chg="add mod">
          <ac:chgData name="Biersach, David" userId="14a9feb0-85a7-4da4-be8a-c1e22b637acc" providerId="ADAL" clId="{F0A44B5B-EEDB-47F2-BD77-B826F26E8A4C}" dt="2025-07-08T13:54:41.575" v="810"/>
          <ac:picMkLst>
            <pc:docMk/>
            <pc:sldMk cId="3282634808" sldId="1360"/>
            <ac:picMk id="4" creationId="{21F08399-3EDB-288D-144B-270A33395508}"/>
          </ac:picMkLst>
        </pc:picChg>
        <pc:cxnChg chg="add mod">
          <ac:chgData name="Biersach, David" userId="14a9feb0-85a7-4da4-be8a-c1e22b637acc" providerId="ADAL" clId="{F0A44B5B-EEDB-47F2-BD77-B826F26E8A4C}" dt="2025-07-08T13:55:35.881" v="818" actId="208"/>
          <ac:cxnSpMkLst>
            <pc:docMk/>
            <pc:sldMk cId="3282634808" sldId="1360"/>
            <ac:cxnSpMk id="8" creationId="{33A4C64A-D0EA-8610-17FE-F4D6727E12D8}"/>
          </ac:cxnSpMkLst>
        </pc:cxnChg>
      </pc:sldChg>
      <pc:sldChg chg="addSp delSp modSp mod modAnim">
        <pc:chgData name="Biersach, David" userId="14a9feb0-85a7-4da4-be8a-c1e22b637acc" providerId="ADAL" clId="{F0A44B5B-EEDB-47F2-BD77-B826F26E8A4C}" dt="2025-07-08T18:10:50.830" v="1118" actId="478"/>
        <pc:sldMkLst>
          <pc:docMk/>
          <pc:sldMk cId="2252545138" sldId="1370"/>
        </pc:sldMkLst>
        <pc:spChg chg="add mod">
          <ac:chgData name="Biersach, David" userId="14a9feb0-85a7-4da4-be8a-c1e22b637acc" providerId="ADAL" clId="{F0A44B5B-EEDB-47F2-BD77-B826F26E8A4C}" dt="2025-07-07T22:19:45.956" v="776" actId="207"/>
          <ac:spMkLst>
            <pc:docMk/>
            <pc:sldMk cId="2252545138" sldId="1370"/>
            <ac:spMk id="3" creationId="{88F07339-4057-0AAE-E0E1-E6CCAD887009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15" creationId="{D0934D1B-0E33-16F8-E020-BFCBF8EA187B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27" creationId="{E4D0F521-32D1-6FCE-4A86-9C89BE211ACB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28" creationId="{D2ECE16F-34C4-C3A1-5261-C8307E52F1EA}"/>
          </ac:spMkLst>
        </pc:spChg>
        <pc:spChg chg="mod">
          <ac:chgData name="Biersach, David" userId="14a9feb0-85a7-4da4-be8a-c1e22b637acc" providerId="ADAL" clId="{F0A44B5B-EEDB-47F2-BD77-B826F26E8A4C}" dt="2025-07-08T18:10:05.992" v="1013" actId="1037"/>
          <ac:spMkLst>
            <pc:docMk/>
            <pc:sldMk cId="2252545138" sldId="1370"/>
            <ac:spMk id="30" creationId="{64AA94FF-60A1-65D4-253B-E04DF57BA692}"/>
          </ac:spMkLst>
        </pc:spChg>
        <pc:grpChg chg="mod">
          <ac:chgData name="Biersach, David" userId="14a9feb0-85a7-4da4-be8a-c1e22b637acc" providerId="ADAL" clId="{F0A44B5B-EEDB-47F2-BD77-B826F26E8A4C}" dt="2025-07-08T18:10:47.232" v="1117" actId="1038"/>
          <ac:grpSpMkLst>
            <pc:docMk/>
            <pc:sldMk cId="2252545138" sldId="1370"/>
            <ac:grpSpMk id="62" creationId="{54CA5351-59CD-8597-A78B-1ABB8E60C571}"/>
          </ac:grpSpMkLst>
        </pc:grpChg>
        <pc:cxnChg chg="add del mod">
          <ac:chgData name="Biersach, David" userId="14a9feb0-85a7-4da4-be8a-c1e22b637acc" providerId="ADAL" clId="{F0A44B5B-EEDB-47F2-BD77-B826F26E8A4C}" dt="2025-07-08T18:10:50.830" v="1118" actId="478"/>
          <ac:cxnSpMkLst>
            <pc:docMk/>
            <pc:sldMk cId="2252545138" sldId="1370"/>
            <ac:cxnSpMk id="6" creationId="{316EE5DD-A098-4B61-3FF9-E3C2DFC2C5C0}"/>
          </ac:cxnSpMkLst>
        </pc:cxnChg>
      </pc:sldChg>
      <pc:sldChg chg="modSp">
        <pc:chgData name="Biersach, David" userId="14a9feb0-85a7-4da4-be8a-c1e22b637acc" providerId="ADAL" clId="{F0A44B5B-EEDB-47F2-BD77-B826F26E8A4C}" dt="2025-07-08T16:51:20.171" v="936" actId="113"/>
        <pc:sldMkLst>
          <pc:docMk/>
          <pc:sldMk cId="2650905387" sldId="1373"/>
        </pc:sldMkLst>
        <pc:spChg chg="mod">
          <ac:chgData name="Biersach, David" userId="14a9feb0-85a7-4da4-be8a-c1e22b637acc" providerId="ADAL" clId="{F0A44B5B-EEDB-47F2-BD77-B826F26E8A4C}" dt="2025-07-08T16:51:20.171" v="936" actId="113"/>
          <ac:spMkLst>
            <pc:docMk/>
            <pc:sldMk cId="2650905387" sldId="1373"/>
            <ac:spMk id="3" creationId="{9B72E0DF-EA1E-2B29-FBAA-C77F1DA8F842}"/>
          </ac:spMkLst>
        </pc:spChg>
      </pc:sldChg>
      <pc:sldChg chg="addSp delSp modSp mod addAnim delAnim modAnim">
        <pc:chgData name="Biersach, David" userId="14a9feb0-85a7-4da4-be8a-c1e22b637acc" providerId="ADAL" clId="{F0A44B5B-EEDB-47F2-BD77-B826F26E8A4C}" dt="2025-07-08T16:49:22.843" v="935"/>
        <pc:sldMkLst>
          <pc:docMk/>
          <pc:sldMk cId="746437064" sldId="1375"/>
        </pc:sldMkLst>
        <pc:spChg chg="add mod">
          <ac:chgData name="Biersach, David" userId="14a9feb0-85a7-4da4-be8a-c1e22b637acc" providerId="ADAL" clId="{F0A44B5B-EEDB-47F2-BD77-B826F26E8A4C}" dt="2025-07-07T22:04:38.740" v="466" actId="1037"/>
          <ac:spMkLst>
            <pc:docMk/>
            <pc:sldMk cId="746437064" sldId="1375"/>
            <ac:spMk id="5" creationId="{656E3697-5CDE-BE3D-3B56-66C6FD04F022}"/>
          </ac:spMkLst>
        </pc:spChg>
        <pc:spChg chg="mod">
          <ac:chgData name="Biersach, David" userId="14a9feb0-85a7-4da4-be8a-c1e22b637acc" providerId="ADAL" clId="{F0A44B5B-EEDB-47F2-BD77-B826F26E8A4C}" dt="2025-07-07T22:10:10.705" v="634" actId="1036"/>
          <ac:spMkLst>
            <pc:docMk/>
            <pc:sldMk cId="746437064" sldId="1375"/>
            <ac:spMk id="6" creationId="{4188C290-CF37-48E4-B882-4D271DCFB5E7}"/>
          </ac:spMkLst>
        </pc:spChg>
        <pc:spChg chg="add mod">
          <ac:chgData name="Biersach, David" userId="14a9feb0-85a7-4da4-be8a-c1e22b637acc" providerId="ADAL" clId="{F0A44B5B-EEDB-47F2-BD77-B826F26E8A4C}" dt="2025-07-07T22:05:00.804" v="470" actId="207"/>
          <ac:spMkLst>
            <pc:docMk/>
            <pc:sldMk cId="746437064" sldId="1375"/>
            <ac:spMk id="7" creationId="{91E19274-71AC-8EDF-3487-6F491439D0FA}"/>
          </ac:spMkLst>
        </pc:spChg>
        <pc:spChg chg="mod">
          <ac:chgData name="Biersach, David" userId="14a9feb0-85a7-4da4-be8a-c1e22b637acc" providerId="ADAL" clId="{F0A44B5B-EEDB-47F2-BD77-B826F26E8A4C}" dt="2025-07-07T22:14:52.942" v="710" actId="12788"/>
          <ac:spMkLst>
            <pc:docMk/>
            <pc:sldMk cId="746437064" sldId="1375"/>
            <ac:spMk id="8" creationId="{9FB302C0-7C1D-1C5D-63A3-0862A74BFE2D}"/>
          </ac:spMkLst>
        </pc:spChg>
        <pc:spChg chg="add mod">
          <ac:chgData name="Biersach, David" userId="14a9feb0-85a7-4da4-be8a-c1e22b637acc" providerId="ADAL" clId="{F0A44B5B-EEDB-47F2-BD77-B826F26E8A4C}" dt="2025-07-07T22:05:07.598" v="475" actId="1037"/>
          <ac:spMkLst>
            <pc:docMk/>
            <pc:sldMk cId="746437064" sldId="1375"/>
            <ac:spMk id="10" creationId="{AA23AD3B-2150-AE64-65E5-F4FFC87F48A2}"/>
          </ac:spMkLst>
        </pc:spChg>
        <pc:spChg chg="add del mod">
          <ac:chgData name="Biersach, David" userId="14a9feb0-85a7-4da4-be8a-c1e22b637acc" providerId="ADAL" clId="{F0A44B5B-EEDB-47F2-BD77-B826F26E8A4C}" dt="2025-07-08T16:46:53.336" v="926" actId="478"/>
          <ac:spMkLst>
            <pc:docMk/>
            <pc:sldMk cId="746437064" sldId="1375"/>
            <ac:spMk id="11" creationId="{3B38D957-279F-461D-2BFF-E701C07E1489}"/>
          </ac:spMkLst>
        </pc:spChg>
        <pc:spChg chg="add del mod">
          <ac:chgData name="Biersach, David" userId="14a9feb0-85a7-4da4-be8a-c1e22b637acc" providerId="ADAL" clId="{F0A44B5B-EEDB-47F2-BD77-B826F26E8A4C}" dt="2025-07-08T16:42:07.105" v="870" actId="478"/>
          <ac:spMkLst>
            <pc:docMk/>
            <pc:sldMk cId="746437064" sldId="1375"/>
            <ac:spMk id="13" creationId="{A8EF8893-3B38-F645-6B2B-B6503863453F}"/>
          </ac:spMkLst>
        </pc:spChg>
        <pc:spChg chg="add mod">
          <ac:chgData name="Biersach, David" userId="14a9feb0-85a7-4da4-be8a-c1e22b637acc" providerId="ADAL" clId="{F0A44B5B-EEDB-47F2-BD77-B826F26E8A4C}" dt="2025-07-07T22:06:50.491" v="493" actId="207"/>
          <ac:spMkLst>
            <pc:docMk/>
            <pc:sldMk cId="746437064" sldId="1375"/>
            <ac:spMk id="14" creationId="{A860200F-F826-11D3-9668-B2778CF1DFAE}"/>
          </ac:spMkLst>
        </pc:spChg>
        <pc:spChg chg="add mod">
          <ac:chgData name="Biersach, David" userId="14a9feb0-85a7-4da4-be8a-c1e22b637acc" providerId="ADAL" clId="{F0A44B5B-EEDB-47F2-BD77-B826F26E8A4C}" dt="2025-07-07T22:10:10.705" v="634" actId="1036"/>
          <ac:spMkLst>
            <pc:docMk/>
            <pc:sldMk cId="746437064" sldId="1375"/>
            <ac:spMk id="15" creationId="{9D22414A-3636-1919-3743-E59FCDCC1A35}"/>
          </ac:spMkLst>
        </pc:spChg>
        <pc:spChg chg="add del mod">
          <ac:chgData name="Biersach, David" userId="14a9feb0-85a7-4da4-be8a-c1e22b637acc" providerId="ADAL" clId="{F0A44B5B-EEDB-47F2-BD77-B826F26E8A4C}" dt="2025-07-08T16:39:47.882" v="845" actId="478"/>
          <ac:spMkLst>
            <pc:docMk/>
            <pc:sldMk cId="746437064" sldId="1375"/>
            <ac:spMk id="16" creationId="{A2650F4D-7C82-FDC4-9BBF-628598D71041}"/>
          </ac:spMkLst>
        </pc:spChg>
        <pc:spChg chg="add mod">
          <ac:chgData name="Biersach, David" userId="14a9feb0-85a7-4da4-be8a-c1e22b637acc" providerId="ADAL" clId="{F0A44B5B-EEDB-47F2-BD77-B826F26E8A4C}" dt="2025-07-08T16:47:09.456" v="927" actId="1076"/>
          <ac:spMkLst>
            <pc:docMk/>
            <pc:sldMk cId="746437064" sldId="1375"/>
            <ac:spMk id="22" creationId="{79D4C24C-810F-B4AE-7280-C4ADEFAB662B}"/>
          </ac:spMkLst>
        </pc:spChg>
        <pc:spChg chg="add del mod">
          <ac:chgData name="Biersach, David" userId="14a9feb0-85a7-4da4-be8a-c1e22b637acc" providerId="ADAL" clId="{F0A44B5B-EEDB-47F2-BD77-B826F26E8A4C}" dt="2025-07-07T22:10:35.332" v="679" actId="478"/>
          <ac:spMkLst>
            <pc:docMk/>
            <pc:sldMk cId="746437064" sldId="1375"/>
            <ac:spMk id="22" creationId="{C4EC03A9-CF75-C5E1-598E-454DDF06554F}"/>
          </ac:spMkLst>
        </pc:spChg>
        <pc:spChg chg="add mod">
          <ac:chgData name="Biersach, David" userId="14a9feb0-85a7-4da4-be8a-c1e22b637acc" providerId="ADAL" clId="{F0A44B5B-EEDB-47F2-BD77-B826F26E8A4C}" dt="2025-07-07T22:16:25.124" v="713" actId="207"/>
          <ac:spMkLst>
            <pc:docMk/>
            <pc:sldMk cId="746437064" sldId="1375"/>
            <ac:spMk id="23" creationId="{7CA17DCF-20BD-634B-2C30-81CB100B3581}"/>
          </ac:spMkLst>
        </pc:spChg>
        <pc:spChg chg="add mod">
          <ac:chgData name="Biersach, David" userId="14a9feb0-85a7-4da4-be8a-c1e22b637acc" providerId="ADAL" clId="{F0A44B5B-EEDB-47F2-BD77-B826F26E8A4C}" dt="2025-07-07T22:16:32.476" v="716" actId="14100"/>
          <ac:spMkLst>
            <pc:docMk/>
            <pc:sldMk cId="746437064" sldId="1375"/>
            <ac:spMk id="24" creationId="{536F66E6-DBCB-D4F5-684C-477173FB795E}"/>
          </ac:spMkLst>
        </pc:spChg>
        <pc:cxnChg chg="add mod">
          <ac:chgData name="Biersach, David" userId="14a9feb0-85a7-4da4-be8a-c1e22b637acc" providerId="ADAL" clId="{F0A44B5B-EEDB-47F2-BD77-B826F26E8A4C}" dt="2025-07-07T22:05:26.264" v="479" actId="14100"/>
          <ac:cxnSpMkLst>
            <pc:docMk/>
            <pc:sldMk cId="746437064" sldId="1375"/>
            <ac:cxnSpMk id="12" creationId="{BE649E5D-EFA3-0A5A-32E5-B248A084DD64}"/>
          </ac:cxnSpMkLst>
        </pc:cxnChg>
        <pc:cxnChg chg="add mod">
          <ac:chgData name="Biersach, David" userId="14a9feb0-85a7-4da4-be8a-c1e22b637acc" providerId="ADAL" clId="{F0A44B5B-EEDB-47F2-BD77-B826F26E8A4C}" dt="2025-07-07T22:16:52.850" v="720" actId="1582"/>
          <ac:cxnSpMkLst>
            <pc:docMk/>
            <pc:sldMk cId="746437064" sldId="1375"/>
            <ac:cxnSpMk id="28" creationId="{80A26935-3796-200E-03C5-2AACAF863FB0}"/>
          </ac:cxnSpMkLst>
        </pc:cxnChg>
      </pc:sldChg>
      <pc:sldChg chg="modSp mod modAnim">
        <pc:chgData name="Biersach, David" userId="14a9feb0-85a7-4da4-be8a-c1e22b637acc" providerId="ADAL" clId="{F0A44B5B-EEDB-47F2-BD77-B826F26E8A4C}" dt="2025-07-08T16:53:28.076" v="991" actId="14100"/>
        <pc:sldMkLst>
          <pc:docMk/>
          <pc:sldMk cId="19384962" sldId="1378"/>
        </pc:sldMkLst>
        <pc:spChg chg="mod">
          <ac:chgData name="Biersach, David" userId="14a9feb0-85a7-4da4-be8a-c1e22b637acc" providerId="ADAL" clId="{F0A44B5B-EEDB-47F2-BD77-B826F26E8A4C}" dt="2025-07-08T16:53:19.520" v="989" actId="6549"/>
          <ac:spMkLst>
            <pc:docMk/>
            <pc:sldMk cId="19384962" sldId="1378"/>
            <ac:spMk id="3" creationId="{9B72E0DF-EA1E-2B29-FBAA-C77F1DA8F842}"/>
          </ac:spMkLst>
        </pc:spChg>
        <pc:spChg chg="mod">
          <ac:chgData name="Biersach, David" userId="14a9feb0-85a7-4da4-be8a-c1e22b637acc" providerId="ADAL" clId="{F0A44B5B-EEDB-47F2-BD77-B826F26E8A4C}" dt="2025-07-08T16:53:28.076" v="991" actId="14100"/>
          <ac:spMkLst>
            <pc:docMk/>
            <pc:sldMk cId="19384962" sldId="1378"/>
            <ac:spMk id="5" creationId="{5E6FBC9B-6B7E-670F-2D19-6B39297F4FED}"/>
          </ac:spMkLst>
        </pc:spChg>
        <pc:spChg chg="mod">
          <ac:chgData name="Biersach, David" userId="14a9feb0-85a7-4da4-be8a-c1e22b637acc" providerId="ADAL" clId="{F0A44B5B-EEDB-47F2-BD77-B826F26E8A4C}" dt="2025-07-08T16:53:24.315" v="990" actId="14100"/>
          <ac:spMkLst>
            <pc:docMk/>
            <pc:sldMk cId="19384962" sldId="1378"/>
            <ac:spMk id="6" creationId="{B43D0500-BE37-A0C3-3C96-2E05B9DF902C}"/>
          </ac:spMkLst>
        </pc:spChg>
      </pc:sldChg>
      <pc:sldChg chg="modSp mod">
        <pc:chgData name="Biersach, David" userId="14a9feb0-85a7-4da4-be8a-c1e22b637acc" providerId="ADAL" clId="{F0A44B5B-EEDB-47F2-BD77-B826F26E8A4C}" dt="2025-07-07T16:20:16.534" v="16" actId="27636"/>
        <pc:sldMkLst>
          <pc:docMk/>
          <pc:sldMk cId="3338693442" sldId="1388"/>
        </pc:sldMkLst>
        <pc:spChg chg="mod">
          <ac:chgData name="Biersach, David" userId="14a9feb0-85a7-4da4-be8a-c1e22b637acc" providerId="ADAL" clId="{F0A44B5B-EEDB-47F2-BD77-B826F26E8A4C}" dt="2025-07-07T16:20:16.534" v="16" actId="27636"/>
          <ac:spMkLst>
            <pc:docMk/>
            <pc:sldMk cId="3338693442" sldId="1388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F0A44B5B-EEDB-47F2-BD77-B826F26E8A4C}" dt="2025-07-07T16:20:16.547" v="17" actId="27636"/>
        <pc:sldMkLst>
          <pc:docMk/>
          <pc:sldMk cId="1360631586" sldId="1493"/>
        </pc:sldMkLst>
        <pc:spChg chg="mod">
          <ac:chgData name="Biersach, David" userId="14a9feb0-85a7-4da4-be8a-c1e22b637acc" providerId="ADAL" clId="{F0A44B5B-EEDB-47F2-BD77-B826F26E8A4C}" dt="2025-07-07T16:20:16.547" v="17" actId="27636"/>
          <ac:spMkLst>
            <pc:docMk/>
            <pc:sldMk cId="1360631586" sldId="1493"/>
            <ac:spMk id="3" creationId="{11B3D918-BA3F-5609-ED6E-193B42F97534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7T16:32:03.815" v="302"/>
        <pc:sldMkLst>
          <pc:docMk/>
          <pc:sldMk cId="674523504" sldId="1523"/>
        </pc:sldMkLst>
        <pc:spChg chg="add mod">
          <ac:chgData name="Biersach, David" userId="14a9feb0-85a7-4da4-be8a-c1e22b637acc" providerId="ADAL" clId="{F0A44B5B-EEDB-47F2-BD77-B826F26E8A4C}" dt="2025-07-07T16:31:50.085" v="298" actId="114"/>
          <ac:spMkLst>
            <pc:docMk/>
            <pc:sldMk cId="674523504" sldId="1523"/>
            <ac:spMk id="3" creationId="{C6633023-B959-2588-4C13-81A757B3B0CB}"/>
          </ac:spMkLst>
        </pc:spChg>
      </pc:sldChg>
      <pc:sldChg chg="addSp modSp mod modAnim">
        <pc:chgData name="Biersach, David" userId="14a9feb0-85a7-4da4-be8a-c1e22b637acc" providerId="ADAL" clId="{F0A44B5B-EEDB-47F2-BD77-B826F26E8A4C}" dt="2025-07-07T19:44:55.975" v="410" actId="207"/>
        <pc:sldMkLst>
          <pc:docMk/>
          <pc:sldMk cId="3609332025" sldId="1525"/>
        </pc:sldMkLst>
        <pc:spChg chg="add mod">
          <ac:chgData name="Biersach, David" userId="14a9feb0-85a7-4da4-be8a-c1e22b637acc" providerId="ADAL" clId="{F0A44B5B-EEDB-47F2-BD77-B826F26E8A4C}" dt="2025-07-07T19:44:55.975" v="410" actId="207"/>
          <ac:spMkLst>
            <pc:docMk/>
            <pc:sldMk cId="3609332025" sldId="1525"/>
            <ac:spMk id="13" creationId="{5A66766C-63DA-7CAB-CDE7-2A5324E9FA73}"/>
          </ac:spMkLst>
        </pc:spChg>
      </pc:sldChg>
      <pc:sldChg chg="addSp delSp modSp mod delAnim modAnim">
        <pc:chgData name="Biersach, David" userId="14a9feb0-85a7-4da4-be8a-c1e22b637acc" providerId="ADAL" clId="{F0A44B5B-EEDB-47F2-BD77-B826F26E8A4C}" dt="2025-07-08T18:20:46.673" v="1226"/>
        <pc:sldMkLst>
          <pc:docMk/>
          <pc:sldMk cId="153814008" sldId="1535"/>
        </pc:sldMkLst>
        <pc:picChg chg="add del mod ord">
          <ac:chgData name="Biersach, David" userId="14a9feb0-85a7-4da4-be8a-c1e22b637acc" providerId="ADAL" clId="{F0A44B5B-EEDB-47F2-BD77-B826F26E8A4C}" dt="2025-07-08T18:16:25.475" v="1128" actId="478"/>
          <ac:picMkLst>
            <pc:docMk/>
            <pc:sldMk cId="153814008" sldId="1535"/>
            <ac:picMk id="5" creationId="{1417A140-8C3C-2627-531C-63B715C7CCA0}"/>
          </ac:picMkLst>
        </pc:picChg>
        <pc:picChg chg="add mod ord">
          <ac:chgData name="Biersach, David" userId="14a9feb0-85a7-4da4-be8a-c1e22b637acc" providerId="ADAL" clId="{F0A44B5B-EEDB-47F2-BD77-B826F26E8A4C}" dt="2025-07-08T18:16:24.165" v="1127" actId="167"/>
          <ac:picMkLst>
            <pc:docMk/>
            <pc:sldMk cId="153814008" sldId="1535"/>
            <ac:picMk id="7" creationId="{3139A761-5566-255E-818E-EEAA0851421B}"/>
          </ac:picMkLst>
        </pc:picChg>
        <pc:picChg chg="del">
          <ac:chgData name="Biersach, David" userId="14a9feb0-85a7-4da4-be8a-c1e22b637acc" providerId="ADAL" clId="{F0A44B5B-EEDB-47F2-BD77-B826F26E8A4C}" dt="2025-07-08T18:12:02.199" v="1123" actId="478"/>
          <ac:picMkLst>
            <pc:docMk/>
            <pc:sldMk cId="153814008" sldId="1535"/>
            <ac:picMk id="8" creationId="{3AEFA8CC-3948-604A-6FA7-06330F0F1798}"/>
          </ac:picMkLst>
        </pc:picChg>
      </pc:sldChg>
      <pc:sldChg chg="addSp delSp modSp mod delAnim modAnim">
        <pc:chgData name="Biersach, David" userId="14a9feb0-85a7-4da4-be8a-c1e22b637acc" providerId="ADAL" clId="{F0A44B5B-EEDB-47F2-BD77-B826F26E8A4C}" dt="2025-07-08T18:20:03.695" v="1223"/>
        <pc:sldMkLst>
          <pc:docMk/>
          <pc:sldMk cId="3535740249" sldId="1536"/>
        </pc:sldMkLst>
        <pc:spChg chg="mod">
          <ac:chgData name="Biersach, David" userId="14a9feb0-85a7-4da4-be8a-c1e22b637acc" providerId="ADAL" clId="{F0A44B5B-EEDB-47F2-BD77-B826F26E8A4C}" dt="2025-07-08T18:19:27.626" v="1206" actId="20577"/>
          <ac:spMkLst>
            <pc:docMk/>
            <pc:sldMk cId="3535740249" sldId="1536"/>
            <ac:spMk id="8" creationId="{69B1B7E2-9CE4-EBC6-E126-90304A004B1D}"/>
          </ac:spMkLst>
        </pc:spChg>
        <pc:spChg chg="mod">
          <ac:chgData name="Biersach, David" userId="14a9feb0-85a7-4da4-be8a-c1e22b637acc" providerId="ADAL" clId="{F0A44B5B-EEDB-47F2-BD77-B826F26E8A4C}" dt="2025-07-08T18:17:29.404" v="1182" actId="1035"/>
          <ac:spMkLst>
            <pc:docMk/>
            <pc:sldMk cId="3535740249" sldId="1536"/>
            <ac:spMk id="10" creationId="{B5A2D406-023F-78EB-A8BC-85497B9D2036}"/>
          </ac:spMkLst>
        </pc:spChg>
        <pc:spChg chg="mod">
          <ac:chgData name="Biersach, David" userId="14a9feb0-85a7-4da4-be8a-c1e22b637acc" providerId="ADAL" clId="{F0A44B5B-EEDB-47F2-BD77-B826F26E8A4C}" dt="2025-07-08T18:17:22.091" v="1163" actId="1037"/>
          <ac:spMkLst>
            <pc:docMk/>
            <pc:sldMk cId="3535740249" sldId="1536"/>
            <ac:spMk id="11" creationId="{CE2E97E1-ABD6-F457-1E52-50E70DDD15AD}"/>
          </ac:spMkLst>
        </pc:spChg>
        <pc:spChg chg="add mod">
          <ac:chgData name="Biersach, David" userId="14a9feb0-85a7-4da4-be8a-c1e22b637acc" providerId="ADAL" clId="{F0A44B5B-EEDB-47F2-BD77-B826F26E8A4C}" dt="2025-07-08T18:19:41.639" v="1208" actId="1076"/>
          <ac:spMkLst>
            <pc:docMk/>
            <pc:sldMk cId="3535740249" sldId="1536"/>
            <ac:spMk id="13" creationId="{0F8628F5-E7FF-3C44-C14F-E4F01B7F2834}"/>
          </ac:spMkLst>
        </pc:spChg>
        <pc:spChg chg="add mod">
          <ac:chgData name="Biersach, David" userId="14a9feb0-85a7-4da4-be8a-c1e22b637acc" providerId="ADAL" clId="{F0A44B5B-EEDB-47F2-BD77-B826F26E8A4C}" dt="2025-07-08T18:19:51.139" v="1222" actId="1038"/>
          <ac:spMkLst>
            <pc:docMk/>
            <pc:sldMk cId="3535740249" sldId="1536"/>
            <ac:spMk id="14" creationId="{69C9C39F-625E-D3DD-E835-2EA2F15F97C8}"/>
          </ac:spMkLst>
        </pc:spChg>
        <pc:picChg chg="add mod ord">
          <ac:chgData name="Biersach, David" userId="14a9feb0-85a7-4da4-be8a-c1e22b637acc" providerId="ADAL" clId="{F0A44B5B-EEDB-47F2-BD77-B826F26E8A4C}" dt="2025-07-08T18:17:10.580" v="1131" actId="167"/>
          <ac:picMkLst>
            <pc:docMk/>
            <pc:sldMk cId="3535740249" sldId="1536"/>
            <ac:picMk id="5" creationId="{BC9BE632-2B01-BDA4-635E-6181D6E5F6AC}"/>
          </ac:picMkLst>
        </pc:picChg>
        <pc:picChg chg="del">
          <ac:chgData name="Biersach, David" userId="14a9feb0-85a7-4da4-be8a-c1e22b637acc" providerId="ADAL" clId="{F0A44B5B-EEDB-47F2-BD77-B826F26E8A4C}" dt="2025-07-08T18:17:12.669" v="1132" actId="478"/>
          <ac:picMkLst>
            <pc:docMk/>
            <pc:sldMk cId="3535740249" sldId="1536"/>
            <ac:picMk id="7" creationId="{0E79BEB1-5025-F38D-3DA2-B8CEF45142BF}"/>
          </ac:picMkLst>
        </pc:picChg>
        <pc:cxnChg chg="mod">
          <ac:chgData name="Biersach, David" userId="14a9feb0-85a7-4da4-be8a-c1e22b637acc" providerId="ADAL" clId="{F0A44B5B-EEDB-47F2-BD77-B826F26E8A4C}" dt="2025-07-08T18:17:34.643" v="1183" actId="14100"/>
          <ac:cxnSpMkLst>
            <pc:docMk/>
            <pc:sldMk cId="3535740249" sldId="1536"/>
            <ac:cxnSpMk id="12" creationId="{FEF3C0BC-189A-6241-5D60-161C2344B590}"/>
          </ac:cxnSpMkLst>
        </pc:cxnChg>
        <pc:cxnChg chg="add mod">
          <ac:chgData name="Biersach, David" userId="14a9feb0-85a7-4da4-be8a-c1e22b637acc" providerId="ADAL" clId="{F0A44B5B-EEDB-47F2-BD77-B826F26E8A4C}" dt="2025-07-08T18:19:51.139" v="1222" actId="1038"/>
          <ac:cxnSpMkLst>
            <pc:docMk/>
            <pc:sldMk cId="3535740249" sldId="1536"/>
            <ac:cxnSpMk id="15" creationId="{98F263E7-D469-96FF-D5F7-E5819D9D48F2}"/>
          </ac:cxnSpMkLst>
        </pc:cxn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</pc:sldChg>
    </pc:docChg>
  </pc:docChgLst>
  <pc:docChgLst>
    <pc:chgData name="Biersach, David" userId="14a9feb0-85a7-4da4-be8a-c1e22b637acc" providerId="ADAL" clId="{A14404CE-2301-4842-95BF-8F7A58FED7BF}"/>
    <pc:docChg chg="modSld">
      <pc:chgData name="Biersach, David" userId="14a9feb0-85a7-4da4-be8a-c1e22b637acc" providerId="ADAL" clId="{A14404CE-2301-4842-95BF-8F7A58FED7BF}" dt="2024-06-24T19:40:59.955" v="3" actId="6549"/>
      <pc:docMkLst>
        <pc:docMk/>
      </pc:docMkLst>
      <pc:sldChg chg="modSp mod">
        <pc:chgData name="Biersach, David" userId="14a9feb0-85a7-4da4-be8a-c1e22b637acc" providerId="ADAL" clId="{A14404CE-2301-4842-95BF-8F7A58FED7BF}" dt="2024-06-24T19:40:59.955" v="3" actId="6549"/>
        <pc:sldMkLst>
          <pc:docMk/>
          <pc:sldMk cId="204594060" sldId="1180"/>
        </pc:sldMkLst>
      </pc:sldChg>
      <pc:sldChg chg="modSp mod">
        <pc:chgData name="Biersach, David" userId="14a9feb0-85a7-4da4-be8a-c1e22b637acc" providerId="ADAL" clId="{A14404CE-2301-4842-95BF-8F7A58FED7BF}" dt="2024-06-24T19:40:57.325" v="1" actId="6549"/>
        <pc:sldMkLst>
          <pc:docMk/>
          <pc:sldMk cId="3734866062" sldId="11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12/20/2025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12/20/2025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2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0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1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7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59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A75D6-8989-BA4D-D014-82AA5147C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BF33EC-1312-E65A-921B-919B7BB54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D8C13E-7A8C-62C6-8733-8C4E8244D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A1AD0-5E50-015C-D442-70868ABDE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62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6DB5A-259C-E9F7-C256-9C6CA0D2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B9077-BD45-4179-45EF-708C29D67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0AB2D-B13B-1C7A-E728-DC9AF03A9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E0984-F5E4-672C-291A-36D59D44B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682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3829-26CE-895B-B1E2-7F2C1A98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11B04-B53B-D7E6-63DD-BE4C0DC05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BB02A-3400-DF92-D8F1-BAA3132F9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4BBD-3575-D48C-5E97-01C45E9F7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78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13829-26CE-895B-B1E2-7F2C1A981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11B04-B53B-D7E6-63DD-BE4C0DC05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BB02A-3400-DF92-D8F1-BAA3132F9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A4BBD-3575-D48C-5E97-01C45E9F75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91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77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D467D-7B85-DF22-43AD-0F2C8E1E4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ADDB2-9083-6DCD-DC99-65D7C899F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9E2EE-016E-C04B-3A44-11385F118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476AA-8061-E773-F1F6-F27680BC7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52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23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05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65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34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66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51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52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30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4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96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8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00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2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5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82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3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11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43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518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1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13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522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11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46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660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039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903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33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1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009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8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397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39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27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572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938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946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C15E-2B0F-1063-093E-87E8E4142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D68964-E630-0884-0157-2D768A9D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CBE1A-1394-1632-A881-6FF06D3DF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D268-1BBC-3E14-EF06-CEA47BF61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6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84C7C-8347-149A-D9D3-016F8D8E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70DA7-3023-AE11-2BA7-A3575F292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7D6D4-3F5C-52E4-E6BA-7B92824AD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C9717-5E64-EB09-8352-3AFE7DA40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72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2984E-F938-4DEB-F99D-BA1B9A2AA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64192-4C94-5E91-CFDF-AB5D2A604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7B153-8CA9-BB30-3F6B-025C2ED44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933A2-1611-0E49-69A3-BF453CCD2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05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6C962-BB2F-2E67-9E43-5A4802065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21D82-57AA-C062-311D-C69C0E29A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455D2-9934-0B61-24EF-6C2877D80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CE77F-1415-A1E3-6D59-13E407CF05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217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6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C92E1-CE39-096D-C23A-DF7EF953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B8C0F-523F-4C97-BEA5-57322E98D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190E1-2624-2E52-BF58-377744955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B81E5-4B07-A6B5-53EA-21DDCE6819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832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D4D6C-6B21-AFF7-C08B-C62A82EB6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1E78-F2D9-F99D-B8CD-1326A4A72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05184-6584-A1E6-6507-DCD737DE4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79CF-28ED-A877-AACC-AA04ADF18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3067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588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889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04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09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5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7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145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../media/image1540.png"/><Relationship Id="rId1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3" Type="http://schemas.openxmlformats.org/officeDocument/2006/relationships/image" Target="../media/image1570.png"/><Relationship Id="rId7" Type="http://schemas.openxmlformats.org/officeDocument/2006/relationships/image" Target="../media/image236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1590.png"/><Relationship Id="rId10" Type="http://schemas.openxmlformats.org/officeDocument/2006/relationships/image" Target="../media/image238.png"/><Relationship Id="rId4" Type="http://schemas.openxmlformats.org/officeDocument/2006/relationships/image" Target="../media/image1580.png"/><Relationship Id="rId9" Type="http://schemas.openxmlformats.org/officeDocument/2006/relationships/image" Target="../media/image23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0.png"/><Relationship Id="rId3" Type="http://schemas.openxmlformats.org/officeDocument/2006/relationships/image" Target="../media/image240.png"/><Relationship Id="rId7" Type="http://schemas.openxmlformats.org/officeDocument/2006/relationships/image" Target="../media/image168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0.png"/><Relationship Id="rId11" Type="http://schemas.openxmlformats.org/officeDocument/2006/relationships/image" Target="../media/image2390.png"/><Relationship Id="rId5" Type="http://schemas.openxmlformats.org/officeDocument/2006/relationships/image" Target="../media/image1660.png"/><Relationship Id="rId10" Type="http://schemas.openxmlformats.org/officeDocument/2006/relationships/image" Target="../media/image1711.png"/><Relationship Id="rId4" Type="http://schemas.openxmlformats.org/officeDocument/2006/relationships/image" Target="../media/image241.png"/><Relationship Id="rId9" Type="http://schemas.openxmlformats.org/officeDocument/2006/relationships/image" Target="../media/image17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0.png"/><Relationship Id="rId4" Type="http://schemas.openxmlformats.org/officeDocument/2006/relationships/image" Target="../media/image165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0.png"/><Relationship Id="rId5" Type="http://schemas.openxmlformats.org/officeDocument/2006/relationships/image" Target="../media/image1790.png"/><Relationship Id="rId4" Type="http://schemas.openxmlformats.org/officeDocument/2006/relationships/image" Target="../media/image17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311.png"/><Relationship Id="rId3" Type="http://schemas.openxmlformats.org/officeDocument/2006/relationships/image" Target="../media/image32.png"/><Relationship Id="rId7" Type="http://schemas.openxmlformats.org/officeDocument/2006/relationships/image" Target="NULL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2.png"/><Relationship Id="rId7" Type="http://schemas.openxmlformats.org/officeDocument/2006/relationships/image" Target="NULL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09.png"/><Relationship Id="rId5" Type="http://schemas.openxmlformats.org/officeDocument/2006/relationships/image" Target="NULL"/><Relationship Id="rId10" Type="http://schemas.openxmlformats.org/officeDocument/2006/relationships/image" Target="../media/image9.png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0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1.png"/><Relationship Id="rId4" Type="http://schemas.openxmlformats.org/officeDocument/2006/relationships/image" Target="../media/image3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NUL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NULL"/><Relationship Id="rId4" Type="http://schemas.openxmlformats.org/officeDocument/2006/relationships/image" Target="../media/image7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50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9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5" Type="http://schemas.openxmlformats.org/officeDocument/2006/relationships/image" Target="../media/image611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90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311.png"/><Relationship Id="rId3" Type="http://schemas.openxmlformats.org/officeDocument/2006/relationships/image" Target="../media/image32.png"/><Relationship Id="rId7" Type="http://schemas.openxmlformats.org/officeDocument/2006/relationships/image" Target="NULL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77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66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7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60.png"/><Relationship Id="rId9" Type="http://schemas.openxmlformats.org/officeDocument/2006/relationships/image" Target="../media/image4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0802714099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1.png"/><Relationship Id="rId3" Type="http://schemas.openxmlformats.org/officeDocument/2006/relationships/image" Target="../media/image107.png"/><Relationship Id="rId7" Type="http://schemas.openxmlformats.org/officeDocument/2006/relationships/image" Target="../media/image1252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1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7" Type="http://schemas.openxmlformats.org/officeDocument/2006/relationships/image" Target="NULL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17.png"/><Relationship Id="rId5" Type="http://schemas.openxmlformats.org/officeDocument/2006/relationships/image" Target="NULL"/><Relationship Id="rId10" Type="http://schemas.openxmlformats.org/officeDocument/2006/relationships/image" Target="../media/image116.png"/><Relationship Id="rId9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213.png"/><Relationship Id="rId4" Type="http://schemas.openxmlformats.org/officeDocument/2006/relationships/image" Target="../media/image1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7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29.png"/><Relationship Id="rId9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3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0.png"/><Relationship Id="rId3" Type="http://schemas.openxmlformats.org/officeDocument/2006/relationships/image" Target="../media/image222.png"/><Relationship Id="rId7" Type="http://schemas.openxmlformats.org/officeDocument/2006/relationships/image" Target="../media/image13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4" Type="http://schemas.openxmlformats.org/officeDocument/2006/relationships/image" Target="../media/image223.png"/><Relationship Id="rId9" Type="http://schemas.openxmlformats.org/officeDocument/2006/relationships/image" Target="../media/image13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0.png"/><Relationship Id="rId4" Type="http://schemas.openxmlformats.org/officeDocument/2006/relationships/image" Target="../media/image14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04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Differential Equations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A5EA5-176C-A3B1-5700-819F3803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254F-4014-9D06-B434-FCA0498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6ED89-8F63-3EC7-BA7C-78525AA9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A420-A510-07FC-5BCE-09DAB82C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479" y="1762258"/>
            <a:ext cx="3805042" cy="259066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C550A7-83C8-5167-3AC5-BEE95DAEDB06}"/>
              </a:ext>
            </a:extLst>
          </p:cNvPr>
          <p:cNvGrpSpPr/>
          <p:nvPr/>
        </p:nvGrpSpPr>
        <p:grpSpPr>
          <a:xfrm>
            <a:off x="4457149" y="287292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A8173F-98A1-CBD0-67DD-D7DCB966D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092839-9BA0-ED4C-FF4F-9F6DB4D35EF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3ADB55-FE0F-E1C3-3782-D2D4A2EB6895}"/>
              </a:ext>
            </a:extLst>
          </p:cNvPr>
          <p:cNvGrpSpPr/>
          <p:nvPr/>
        </p:nvGrpSpPr>
        <p:grpSpPr>
          <a:xfrm>
            <a:off x="6276424" y="334304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6A24A57-D8FB-29B0-E492-590108A0F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4857E7-6EFA-B36B-1B1B-C4C720825F1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4B9AD6-D534-663D-8CA8-CF066EC0299D}"/>
              </a:ext>
            </a:extLst>
          </p:cNvPr>
          <p:cNvGrpSpPr/>
          <p:nvPr/>
        </p:nvGrpSpPr>
        <p:grpSpPr>
          <a:xfrm>
            <a:off x="3969531" y="3974068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BAB1D-98A9-9EDE-72D4-B1A6F14CFD6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1826C58-A17C-22AC-716D-94DAABB7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98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88570" y="1140635"/>
            <a:ext cx="7386712" cy="2760064"/>
            <a:chOff x="788570" y="1140635"/>
            <a:chExt cx="7386712" cy="27600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70" y="1170631"/>
              <a:ext cx="2602430" cy="204523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252638" y="1140635"/>
              <a:ext cx="3488551" cy="2482168"/>
              <a:chOff x="751699" y="954259"/>
              <a:chExt cx="3488551" cy="248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noFill/>
                  <a:ln w="19050"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76"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𝐶𝑜𝑢𝑙𝑜𝑚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𝑜𝑢𝑙𝑜𝑚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𝐿𝑎𝑤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/>
                    <a:t> Electric charge</a:t>
                  </a:r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600" dirty="0"/>
                    <a:t>Permittivity of free space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r="-1730" b="-88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5506250" y="4189644"/>
            <a:ext cx="3076440" cy="1921881"/>
            <a:chOff x="5506250" y="4189644"/>
            <a:chExt cx="3076440" cy="192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blipFill>
                  <a:blip r:embed="rId1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dirty="0"/>
                    <a:t> as reference point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/>
          <p:cNvCxnSpPr/>
          <p:nvPr/>
        </p:nvCxnSpPr>
        <p:spPr>
          <a:xfrm flipH="1">
            <a:off x="4645742" y="3529962"/>
            <a:ext cx="1343590" cy="20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42150" y="3965614"/>
            <a:ext cx="4371679" cy="2390737"/>
            <a:chOff x="642150" y="3965614"/>
            <a:chExt cx="4371679" cy="2390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374744" y="3965614"/>
              <a:ext cx="30463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Electric</a:t>
              </a:r>
              <a:r>
                <a:rPr lang="en-US" sz="1600" dirty="0"/>
                <a:t> </a:t>
              </a:r>
              <a:r>
                <a:rPr lang="en-US" sz="16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Potential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(Voltage)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2150" y="4682999"/>
              <a:ext cx="1707614" cy="1673352"/>
              <a:chOff x="2246179" y="1899592"/>
              <a:chExt cx="1399680" cy="13716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66219" y="2219632"/>
                <a:ext cx="731520" cy="7315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6179" y="1899592"/>
                <a:ext cx="1371600" cy="1371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28349" y="2558512"/>
                <a:ext cx="414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7773" y="2049759"/>
                <a:ext cx="359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q2</a:t>
                </a:r>
              </a:p>
            </p:txBody>
          </p:sp>
          <p:cxnSp>
            <p:nvCxnSpPr>
              <p:cNvPr id="34" name="Straight Arrow Connector 33"/>
              <p:cNvCxnSpPr>
                <a:stCxn id="28" idx="7"/>
                <a:endCxn id="31" idx="7"/>
              </p:cNvCxnSpPr>
              <p:nvPr/>
            </p:nvCxnSpPr>
            <p:spPr>
              <a:xfrm flipV="1">
                <a:off x="3190610" y="2100458"/>
                <a:ext cx="226303" cy="2263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203145" y="2188261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46755" y="1961958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09119" y="2558512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165621" y="230390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94053" y="206994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/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/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blipFill>
                <a:blip r:embed="rId17"/>
                <a:stretch>
                  <a:fillRect l="-410" r="-41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FB7056C-650F-4FE4-80B1-8C8367B6F635}"/>
              </a:ext>
            </a:extLst>
          </p:cNvPr>
          <p:cNvSpPr/>
          <p:nvPr/>
        </p:nvSpPr>
        <p:spPr>
          <a:xfrm>
            <a:off x="4763373" y="5965902"/>
            <a:ext cx="723030" cy="621196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589A5C-9145-4CD1-9868-7C40E21954BF}"/>
              </a:ext>
            </a:extLst>
          </p:cNvPr>
          <p:cNvSpPr/>
          <p:nvPr/>
        </p:nvSpPr>
        <p:spPr>
          <a:xfrm>
            <a:off x="6861878" y="4181049"/>
            <a:ext cx="907377" cy="674161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AA1D4-89B1-4634-B1B5-774ADE65E0D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V="1">
            <a:off x="5486403" y="4181049"/>
            <a:ext cx="1829164" cy="2095451"/>
          </a:xfrm>
          <a:prstGeom prst="bentConnector4">
            <a:avLst>
              <a:gd name="adj1" fmla="val 181169"/>
              <a:gd name="adj2" fmla="val 11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55E4EA6-81FB-4241-B1D3-17630B93954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Electrostatic Fields</a:t>
            </a:r>
          </a:p>
        </p:txBody>
      </p:sp>
    </p:spTree>
    <p:extLst>
      <p:ext uri="{BB962C8B-B14F-4D97-AF65-F5344CB8AC3E}">
        <p14:creationId xmlns:p14="http://schemas.microsoft.com/office/powerpoint/2010/main" val="27412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12" grpId="0" animBg="1"/>
      <p:bldP spid="4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Electric Field Potential Between Charges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2E96-B762-3E2F-7A44-10D1CB2E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62"/>
          <a:stretch/>
        </p:blipFill>
        <p:spPr>
          <a:xfrm>
            <a:off x="1043657" y="1981200"/>
            <a:ext cx="3317376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B10CBC-3C99-DBE6-A7A7-1DD31CA12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39"/>
          <a:stretch/>
        </p:blipFill>
        <p:spPr>
          <a:xfrm>
            <a:off x="4995823" y="1981200"/>
            <a:ext cx="3051621" cy="289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97D466-060E-4FDA-7098-BD0204F60EA1}"/>
              </a:ext>
            </a:extLst>
          </p:cNvPr>
          <p:cNvSpPr txBox="1"/>
          <p:nvPr/>
        </p:nvSpPr>
        <p:spPr>
          <a:xfrm>
            <a:off x="1216682" y="4982645"/>
            <a:ext cx="24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 </a:t>
            </a:r>
            <a:r>
              <a:rPr lang="en-US" i="1" dirty="0"/>
              <a:t>Potential</a:t>
            </a:r>
            <a:r>
              <a:rPr lang="en-US" dirty="0"/>
              <a:t> (V)</a:t>
            </a:r>
          </a:p>
          <a:p>
            <a:pPr algn="ctr"/>
            <a:r>
              <a:rPr lang="en-US" dirty="0"/>
              <a:t>A </a:t>
            </a:r>
            <a:r>
              <a:rPr lang="en-US" b="1" dirty="0"/>
              <a:t>scalar</a:t>
            </a:r>
            <a:r>
              <a:rPr lang="en-US" dirty="0"/>
              <a:t> field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B973A-A81A-1090-A893-62F948F85028}"/>
              </a:ext>
            </a:extLst>
          </p:cNvPr>
          <p:cNvSpPr txBox="1"/>
          <p:nvPr/>
        </p:nvSpPr>
        <p:spPr>
          <a:xfrm>
            <a:off x="5381862" y="4982645"/>
            <a:ext cx="243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 Field (V/m)</a:t>
            </a:r>
          </a:p>
          <a:p>
            <a:pPr algn="ctr"/>
            <a:r>
              <a:rPr lang="en-US" dirty="0"/>
              <a:t>A </a:t>
            </a:r>
            <a:r>
              <a:rPr lang="en-US" b="1" dirty="0"/>
              <a:t>vector</a:t>
            </a:r>
            <a:r>
              <a:rPr lang="en-US" dirty="0"/>
              <a:t> field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48D238-5190-D3DE-07C1-36200A14B18B}"/>
              </a:ext>
            </a:extLst>
          </p:cNvPr>
          <p:cNvGrpSpPr/>
          <p:nvPr/>
        </p:nvGrpSpPr>
        <p:grpSpPr>
          <a:xfrm>
            <a:off x="3650044" y="5123663"/>
            <a:ext cx="1731818" cy="369332"/>
            <a:chOff x="3650044" y="5123663"/>
            <a:chExt cx="1731818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0CCC3C-8B8E-2CF9-5767-BF2853A8FE0D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650044" y="5305811"/>
              <a:ext cx="173181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A40C8B-8747-7E9E-2E8F-EA5469256062}"/>
                </a:ext>
              </a:extLst>
            </p:cNvPr>
            <p:cNvSpPr txBox="1"/>
            <p:nvPr/>
          </p:nvSpPr>
          <p:spPr>
            <a:xfrm>
              <a:off x="4262162" y="5123663"/>
              <a:ext cx="4080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3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366B5B-99B8-F644-CDBA-27251F167E31}"/>
                  </a:ext>
                </a:extLst>
              </p:cNvPr>
              <p:cNvSpPr txBox="1"/>
              <p:nvPr/>
            </p:nvSpPr>
            <p:spPr>
              <a:xfrm>
                <a:off x="1533874" y="2561722"/>
                <a:ext cx="1131848" cy="457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ϵ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366B5B-99B8-F644-CDBA-27251F167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874" y="2561722"/>
                <a:ext cx="1131848" cy="457113"/>
              </a:xfrm>
              <a:prstGeom prst="rect">
                <a:avLst/>
              </a:prstGeom>
              <a:blipFill>
                <a:blip r:embed="rId2"/>
                <a:stretch>
                  <a:fillRect l="-8108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27443C1-8A74-DF44-1373-D24240E10C57}"/>
              </a:ext>
            </a:extLst>
          </p:cNvPr>
          <p:cNvSpPr txBox="1"/>
          <p:nvPr/>
        </p:nvSpPr>
        <p:spPr>
          <a:xfrm>
            <a:off x="4090875" y="230569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Gauss's Law for Electric Fields </a:t>
            </a:r>
            <a:r>
              <a:rPr lang="en-US" dirty="0"/>
              <a:t>– Electric fields diverge from positive charges and converge on negative charges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77E76D-E360-4107-06F2-AC17C61B3079}"/>
              </a:ext>
            </a:extLst>
          </p:cNvPr>
          <p:cNvGrpSpPr/>
          <p:nvPr/>
        </p:nvGrpSpPr>
        <p:grpSpPr>
          <a:xfrm>
            <a:off x="802526" y="1564354"/>
            <a:ext cx="7538948" cy="584775"/>
            <a:chOff x="438127" y="1564354"/>
            <a:chExt cx="7538948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FB253B-4483-B1BB-DC30-84A829CBB297}"/>
                    </a:ext>
                  </a:extLst>
                </p:cNvPr>
                <p:cNvSpPr txBox="1"/>
                <p:nvPr/>
              </p:nvSpPr>
              <p:spPr>
                <a:xfrm>
                  <a:off x="438127" y="1564354"/>
                  <a:ext cx="208109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gradient (del) operator (nabla)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FB253B-4483-B1BB-DC30-84A829CBB2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27" y="1564354"/>
                  <a:ext cx="2081097" cy="584775"/>
                </a:xfrm>
                <a:prstGeom prst="rect">
                  <a:avLst/>
                </a:prstGeom>
                <a:blipFill>
                  <a:blip r:embed="rId3"/>
                  <a:stretch>
                    <a:fillRect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AF00A7-756D-534A-1C1B-8CAE35CD260F}"/>
                    </a:ext>
                  </a:extLst>
                </p:cNvPr>
                <p:cNvSpPr txBox="1"/>
                <p:nvPr/>
              </p:nvSpPr>
              <p:spPr>
                <a:xfrm>
                  <a:off x="2888353" y="1687464"/>
                  <a:ext cx="201499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charge density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AF00A7-756D-534A-1C1B-8CAE35CD26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353" y="1687464"/>
                  <a:ext cx="2014999" cy="338554"/>
                </a:xfrm>
                <a:prstGeom prst="rect">
                  <a:avLst/>
                </a:prstGeom>
                <a:blipFill>
                  <a:blip r:embed="rId4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7972D4-9914-239B-5285-ACB5AE609A4F}"/>
                    </a:ext>
                  </a:extLst>
                </p:cNvPr>
                <p:cNvSpPr txBox="1"/>
                <p:nvPr/>
              </p:nvSpPr>
              <p:spPr>
                <a:xfrm>
                  <a:off x="5272481" y="1687464"/>
                  <a:ext cx="270459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>
                      <a:solidFill>
                        <a:srgbClr val="7030A0"/>
                      </a:solidFill>
                    </a:rPr>
                    <a:t> electric field </a:t>
                  </a:r>
                  <a:r>
                    <a:rPr lang="en-US" sz="1600" b="1" dirty="0">
                      <a:solidFill>
                        <a:srgbClr val="7030A0"/>
                      </a:solidFill>
                    </a:rPr>
                    <a:t>permittivity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27972D4-9914-239B-5285-ACB5AE609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481" y="1687464"/>
                  <a:ext cx="2704594" cy="338554"/>
                </a:xfrm>
                <a:prstGeom prst="rect">
                  <a:avLst/>
                </a:prstGeom>
                <a:blipFill>
                  <a:blip r:embed="rId5"/>
                  <a:stretch>
                    <a:fillRect t="-5455" r="-451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1BAFB2E-BE40-7742-4D2D-22319D13AD0B}"/>
              </a:ext>
            </a:extLst>
          </p:cNvPr>
          <p:cNvSpPr txBox="1"/>
          <p:nvPr/>
        </p:nvSpPr>
        <p:spPr>
          <a:xfrm>
            <a:off x="1066249" y="4076131"/>
            <a:ext cx="3067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negative</a:t>
            </a:r>
            <a:r>
              <a:rPr lang="en-US" dirty="0"/>
              <a:t> sign indicates that the electric field points towards a </a:t>
            </a:r>
            <a:r>
              <a:rPr lang="en-US" i="1" dirty="0"/>
              <a:t>decreasing</a:t>
            </a:r>
            <a:r>
              <a:rPr lang="en-US" dirty="0"/>
              <a:t> potential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41BA8-286F-B99E-7F50-04FF88AAEBC8}"/>
              </a:ext>
            </a:extLst>
          </p:cNvPr>
          <p:cNvSpPr txBox="1"/>
          <p:nvPr/>
        </p:nvSpPr>
        <p:spPr>
          <a:xfrm>
            <a:off x="4547857" y="4076131"/>
            <a:ext cx="3484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Physically, this means that a </a:t>
            </a:r>
            <a:r>
              <a:rPr lang="en-US" b="1" dirty="0"/>
              <a:t>positive charge </a:t>
            </a:r>
            <a:r>
              <a:rPr lang="en-US" dirty="0"/>
              <a:t>will naturally move from regions of higher potential to regions of </a:t>
            </a:r>
            <a:r>
              <a:rPr lang="en-US" i="1" dirty="0"/>
              <a:t>lower potential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8C290-CF37-48E4-B882-4D271DCFB5E7}"/>
                  </a:ext>
                </a:extLst>
              </p:cNvPr>
              <p:cNvSpPr txBox="1"/>
              <p:nvPr/>
            </p:nvSpPr>
            <p:spPr>
              <a:xfrm>
                <a:off x="4034032" y="3482551"/>
                <a:ext cx="1075936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88C290-CF37-48E4-B882-4D271DCFB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32" y="3482551"/>
                <a:ext cx="1075936" cy="345159"/>
              </a:xfrm>
              <a:prstGeom prst="rect">
                <a:avLst/>
              </a:prstGeom>
              <a:blipFill>
                <a:blip r:embed="rId6"/>
                <a:stretch>
                  <a:fillRect l="-5682" r="-4545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B302C0-7C1D-1C5D-63A3-0862A74BFE2D}"/>
                  </a:ext>
                </a:extLst>
              </p:cNvPr>
              <p:cNvSpPr txBox="1"/>
              <p:nvPr/>
            </p:nvSpPr>
            <p:spPr>
              <a:xfrm>
                <a:off x="1711345" y="5404277"/>
                <a:ext cx="5721310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for an electro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static</a:t>
                </a:r>
                <a:r>
                  <a:rPr lang="en-US" b="1" dirty="0">
                    <a:solidFill>
                      <a:srgbClr val="7030A0"/>
                    </a:solidFill>
                  </a:rPr>
                  <a:t> field (the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field isn’t changing)</a:t>
                </a:r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B302C0-7C1D-1C5D-63A3-0862A74BF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345" y="5404277"/>
                <a:ext cx="5721310" cy="345159"/>
              </a:xfrm>
              <a:prstGeom prst="rect">
                <a:avLst/>
              </a:prstGeom>
              <a:blipFill>
                <a:blip r:embed="rId7"/>
                <a:stretch>
                  <a:fillRect l="-1599" t="-5357" r="-1279" b="-3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1AA0E1-1E09-87DE-AEEF-4C6D9C51273D}"/>
                  </a:ext>
                </a:extLst>
              </p:cNvPr>
              <p:cNvSpPr txBox="1"/>
              <p:nvPr/>
            </p:nvSpPr>
            <p:spPr>
              <a:xfrm>
                <a:off x="2689722" y="5981672"/>
                <a:ext cx="3845989" cy="345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1AA0E1-1E09-87DE-AEEF-4C6D9C512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722" y="5981672"/>
                <a:ext cx="3845989" cy="345159"/>
              </a:xfrm>
              <a:prstGeom prst="rect">
                <a:avLst/>
              </a:prstGeom>
              <a:blipFill>
                <a:blip r:embed="rId8"/>
                <a:stretch>
                  <a:fillRect l="-951" r="-110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56E3697-5CDE-BE3D-3B56-66C6FD04F022}"/>
              </a:ext>
            </a:extLst>
          </p:cNvPr>
          <p:cNvSpPr txBox="1"/>
          <p:nvPr/>
        </p:nvSpPr>
        <p:spPr>
          <a:xfrm>
            <a:off x="3705727" y="6318810"/>
            <a:ext cx="1834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Multiply both sides by 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19274-71AC-8EDF-3487-6F491439D0FA}"/>
              </a:ext>
            </a:extLst>
          </p:cNvPr>
          <p:cNvSpPr/>
          <p:nvPr/>
        </p:nvSpPr>
        <p:spPr>
          <a:xfrm>
            <a:off x="4133693" y="6063916"/>
            <a:ext cx="197675" cy="2253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23AD3B-2150-AE64-65E5-F4FFC87F48A2}"/>
              </a:ext>
            </a:extLst>
          </p:cNvPr>
          <p:cNvSpPr/>
          <p:nvPr/>
        </p:nvSpPr>
        <p:spPr>
          <a:xfrm>
            <a:off x="5056113" y="6070532"/>
            <a:ext cx="197675" cy="2253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E649E5D-EFA3-0A5A-32E5-B248A084DD64}"/>
              </a:ext>
            </a:extLst>
          </p:cNvPr>
          <p:cNvCxnSpPr>
            <a:stCxn id="7" idx="0"/>
            <a:endCxn id="10" idx="0"/>
          </p:cNvCxnSpPr>
          <p:nvPr/>
        </p:nvCxnSpPr>
        <p:spPr>
          <a:xfrm rot="16200000" flipH="1">
            <a:off x="4690433" y="5606014"/>
            <a:ext cx="6616" cy="922420"/>
          </a:xfrm>
          <a:prstGeom prst="bentConnector3">
            <a:avLst>
              <a:gd name="adj1" fmla="val -224288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0200F-F826-11D3-9668-B2778CF1DFAE}"/>
              </a:ext>
            </a:extLst>
          </p:cNvPr>
          <p:cNvSpPr/>
          <p:nvPr/>
        </p:nvSpPr>
        <p:spPr>
          <a:xfrm>
            <a:off x="5540628" y="5981672"/>
            <a:ext cx="995083" cy="3746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22414A-3636-1919-3743-E59FCDCC1A35}"/>
                  </a:ext>
                </a:extLst>
              </p:cNvPr>
              <p:cNvSpPr txBox="1"/>
              <p:nvPr/>
            </p:nvSpPr>
            <p:spPr>
              <a:xfrm>
                <a:off x="5253788" y="3393520"/>
                <a:ext cx="27045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electric potential (voltage) (a </a:t>
                </a:r>
                <a:r>
                  <a:rPr lang="en-US" sz="1400" b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400" dirty="0">
                    <a:solidFill>
                      <a:srgbClr val="7030A0"/>
                    </a:solidFill>
                  </a:rPr>
                  <a:t> field)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22414A-3636-1919-3743-E59FCDCC1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88" y="3393520"/>
                <a:ext cx="2704594" cy="523220"/>
              </a:xfrm>
              <a:prstGeom prst="rect">
                <a:avLst/>
              </a:prstGeom>
              <a:blipFill>
                <a:blip r:embed="rId9"/>
                <a:stretch>
                  <a:fillRect t="-2326" r="-1351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7CA17DCF-20BD-634B-2C30-81CB100B3581}"/>
              </a:ext>
            </a:extLst>
          </p:cNvPr>
          <p:cNvSpPr/>
          <p:nvPr/>
        </p:nvSpPr>
        <p:spPr>
          <a:xfrm>
            <a:off x="4547857" y="3482551"/>
            <a:ext cx="562111" cy="37482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6F66E6-DBCB-D4F5-684C-477173FB795E}"/>
              </a:ext>
            </a:extLst>
          </p:cNvPr>
          <p:cNvSpPr/>
          <p:nvPr/>
        </p:nvSpPr>
        <p:spPr>
          <a:xfrm>
            <a:off x="4108325" y="6056757"/>
            <a:ext cx="562111" cy="2620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0A26935-3796-200E-03C5-2AACAF863FB0}"/>
              </a:ext>
            </a:extLst>
          </p:cNvPr>
          <p:cNvCxnSpPr>
            <a:stCxn id="23" idx="2"/>
          </p:cNvCxnSpPr>
          <p:nvPr/>
        </p:nvCxnSpPr>
        <p:spPr>
          <a:xfrm rot="5400000">
            <a:off x="3524017" y="4736915"/>
            <a:ext cx="2184438" cy="425355"/>
          </a:xfrm>
          <a:prstGeom prst="bentConnector3">
            <a:avLst>
              <a:gd name="adj1" fmla="val 18421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D4C24C-810F-B4AE-7280-C4ADEFAB662B}"/>
                  </a:ext>
                </a:extLst>
              </p:cNvPr>
              <p:cNvSpPr txBox="1"/>
              <p:nvPr/>
            </p:nvSpPr>
            <p:spPr>
              <a:xfrm>
                <a:off x="1698964" y="3367882"/>
                <a:ext cx="2704594" cy="56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electric field</a:t>
                </a:r>
              </a:p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(a </a:t>
                </a:r>
                <a:r>
                  <a:rPr lang="en-US" sz="1400" b="1" dirty="0">
                    <a:solidFill>
                      <a:srgbClr val="7030A0"/>
                    </a:solidFill>
                  </a:rPr>
                  <a:t>vector</a:t>
                </a:r>
                <a:r>
                  <a:rPr lang="en-US" sz="1400" dirty="0">
                    <a:solidFill>
                      <a:srgbClr val="7030A0"/>
                    </a:solidFill>
                  </a:rPr>
                  <a:t> field)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9D4C24C-810F-B4AE-7280-C4ADEFAB6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964" y="3367882"/>
                <a:ext cx="2704594" cy="569387"/>
              </a:xfrm>
              <a:prstGeom prst="rect">
                <a:avLst/>
              </a:prstGeom>
              <a:blipFill>
                <a:blip r:embed="rId10"/>
                <a:stretch>
                  <a:fillRect b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4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6" grpId="0"/>
      <p:bldP spid="3" grpId="0"/>
      <p:bldP spid="6" grpId="0"/>
      <p:bldP spid="8" grpId="0"/>
      <p:bldP spid="9" grpId="0"/>
      <p:bldP spid="5" grpId="0"/>
      <p:bldP spid="7" grpId="0" animBg="1"/>
      <p:bldP spid="10" grpId="0" animBg="1"/>
      <p:bldP spid="14" grpId="0" animBg="1"/>
      <p:bldP spid="15" grpId="0"/>
      <p:bldP spid="23" grpId="0" animBg="1"/>
      <p:bldP spid="23" grpId="1" animBg="1"/>
      <p:bldP spid="24" grpId="0" animBg="1"/>
      <p:bldP spid="24" grpId="1" animBg="1"/>
      <p:bldP spid="2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/>
              <p:nvPr/>
            </p:nvSpPr>
            <p:spPr>
              <a:xfrm>
                <a:off x="4088911" y="1459655"/>
                <a:ext cx="9755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911" y="1459655"/>
                <a:ext cx="975587" cy="307777"/>
              </a:xfrm>
              <a:prstGeom prst="rect">
                <a:avLst/>
              </a:prstGeom>
              <a:blipFill>
                <a:blip r:embed="rId2"/>
                <a:stretch>
                  <a:fillRect l="-6250" r="-50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/>
              <p:nvPr/>
            </p:nvSpPr>
            <p:spPr>
              <a:xfrm>
                <a:off x="3326009" y="2932690"/>
                <a:ext cx="2501390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009" y="2932690"/>
                <a:ext cx="2501390" cy="670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2ECE16F-34C4-C3A1-5261-C8307E52F1EA}"/>
              </a:ext>
            </a:extLst>
          </p:cNvPr>
          <p:cNvSpPr txBox="1"/>
          <p:nvPr/>
        </p:nvSpPr>
        <p:spPr>
          <a:xfrm>
            <a:off x="1667250" y="1897621"/>
            <a:ext cx="581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a function to be static, it is not enough for the first derivative to be zero – think of the pendulum at the far left or right of its swing…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Its 2</a:t>
            </a:r>
            <a:r>
              <a:rPr lang="en-US" sz="1600" b="1" baseline="30000" dirty="0">
                <a:solidFill>
                  <a:srgbClr val="7030A0"/>
                </a:solidFill>
              </a:rPr>
              <a:t>nd</a:t>
            </a:r>
            <a:r>
              <a:rPr lang="en-US" sz="1600" b="1" dirty="0">
                <a:solidFill>
                  <a:srgbClr val="7030A0"/>
                </a:solidFill>
              </a:rPr>
              <a:t> derivative must also be zero!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/>
              <p:nvPr/>
            </p:nvSpPr>
            <p:spPr>
              <a:xfrm>
                <a:off x="2117249" y="3708149"/>
                <a:ext cx="4918911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249" y="3708149"/>
                <a:ext cx="4918911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54CA5351-59CD-8597-A78B-1ABB8E60C571}"/>
              </a:ext>
            </a:extLst>
          </p:cNvPr>
          <p:cNvGrpSpPr/>
          <p:nvPr/>
        </p:nvGrpSpPr>
        <p:grpSpPr>
          <a:xfrm>
            <a:off x="3234231" y="4516847"/>
            <a:ext cx="2444317" cy="1961535"/>
            <a:chOff x="3420251" y="4607531"/>
            <a:chExt cx="2444317" cy="196153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4090FA-C692-4A32-D269-A753E1DA1A3F}"/>
                </a:ext>
              </a:extLst>
            </p:cNvPr>
            <p:cNvSpPr/>
            <p:nvPr/>
          </p:nvSpPr>
          <p:spPr>
            <a:xfrm>
              <a:off x="4198813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282BAFE-C77E-B559-0E31-1DBDE7BA3A1D}"/>
                </a:ext>
              </a:extLst>
            </p:cNvPr>
            <p:cNvSpPr/>
            <p:nvPr/>
          </p:nvSpPr>
          <p:spPr>
            <a:xfrm>
              <a:off x="4740202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64816A-6540-6E73-D76D-6DD5E96FE41C}"/>
                </a:ext>
              </a:extLst>
            </p:cNvPr>
            <p:cNvSpPr/>
            <p:nvPr/>
          </p:nvSpPr>
          <p:spPr>
            <a:xfrm>
              <a:off x="5281591" y="501065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BFFCB84-1138-1882-BCEF-47DDBA4728C0}"/>
                </a:ext>
              </a:extLst>
            </p:cNvPr>
            <p:cNvSpPr/>
            <p:nvPr/>
          </p:nvSpPr>
          <p:spPr>
            <a:xfrm>
              <a:off x="4198813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993C3F-EBC0-4B14-ABF0-6E178C1FC53A}"/>
                </a:ext>
              </a:extLst>
            </p:cNvPr>
            <p:cNvSpPr/>
            <p:nvPr/>
          </p:nvSpPr>
          <p:spPr>
            <a:xfrm>
              <a:off x="4740202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3A2497-6CEC-5C3E-DB58-9F5451FAEAC5}"/>
                </a:ext>
              </a:extLst>
            </p:cNvPr>
            <p:cNvSpPr/>
            <p:nvPr/>
          </p:nvSpPr>
          <p:spPr>
            <a:xfrm>
              <a:off x="5281591" y="5561260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270749-A2BF-95FA-6B90-5F78DBBE5EA5}"/>
                </a:ext>
              </a:extLst>
            </p:cNvPr>
            <p:cNvSpPr/>
            <p:nvPr/>
          </p:nvSpPr>
          <p:spPr>
            <a:xfrm>
              <a:off x="4198813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A6C296-18E7-2AC5-216A-1BA6D703071B}"/>
                </a:ext>
              </a:extLst>
            </p:cNvPr>
            <p:cNvSpPr/>
            <p:nvPr/>
          </p:nvSpPr>
          <p:spPr>
            <a:xfrm>
              <a:off x="4740202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0FA266B-7DF2-5256-C3CA-B13EBDD527AF}"/>
                </a:ext>
              </a:extLst>
            </p:cNvPr>
            <p:cNvSpPr/>
            <p:nvPr/>
          </p:nvSpPr>
          <p:spPr>
            <a:xfrm>
              <a:off x="5281591" y="611186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32852B-7F43-B8E5-762C-BDC803C6DAAD}"/>
                    </a:ext>
                  </a:extLst>
                </p:cNvPr>
                <p:cNvSpPr txBox="1"/>
                <p:nvPr/>
              </p:nvSpPr>
              <p:spPr>
                <a:xfrm>
                  <a:off x="4135931" y="460753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32852B-7F43-B8E5-762C-BDC803C6D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5931" y="4607531"/>
                  <a:ext cx="663955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19CC4CD-D142-EF6C-8BDB-9FDD6ADF5C7B}"/>
                    </a:ext>
                  </a:extLst>
                </p:cNvPr>
                <p:cNvSpPr txBox="1"/>
                <p:nvPr/>
              </p:nvSpPr>
              <p:spPr>
                <a:xfrm>
                  <a:off x="4847128" y="4607531"/>
                  <a:ext cx="24334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19CC4CD-D142-EF6C-8BDB-9FDD6ADF5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128" y="4607531"/>
                  <a:ext cx="243348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BDD31F-E411-98CB-80C7-62C2E1579F4C}"/>
                </a:ext>
              </a:extLst>
            </p:cNvPr>
            <p:cNvSpPr txBox="1"/>
            <p:nvPr/>
          </p:nvSpPr>
          <p:spPr>
            <a:xfrm>
              <a:off x="4260725" y="5606047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198137-5DBA-1FD0-EDA0-450A3BE95301}"/>
                </a:ext>
              </a:extLst>
            </p:cNvPr>
            <p:cNvSpPr txBox="1"/>
            <p:nvPr/>
          </p:nvSpPr>
          <p:spPr>
            <a:xfrm>
              <a:off x="5339200" y="5605194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CF973D2-B0BB-9FF9-96A8-449472F426DA}"/>
                </a:ext>
              </a:extLst>
            </p:cNvPr>
            <p:cNvSpPr txBox="1"/>
            <p:nvPr/>
          </p:nvSpPr>
          <p:spPr>
            <a:xfrm>
              <a:off x="4802114" y="5054588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0EF498-D738-B062-01B5-ACB1FA5AE44D}"/>
                </a:ext>
              </a:extLst>
            </p:cNvPr>
            <p:cNvSpPr txBox="1"/>
            <p:nvPr/>
          </p:nvSpPr>
          <p:spPr>
            <a:xfrm>
              <a:off x="4799886" y="6155800"/>
              <a:ext cx="33337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FFFF00"/>
                    </a:solidFill>
                  </a:ln>
                  <a:solidFill>
                    <a:srgbClr val="FFFF00"/>
                  </a:solidFill>
                </a:rPr>
                <a:t>+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5BA610C-0BFF-C856-BC12-1F7F31C93D82}"/>
                </a:ext>
              </a:extLst>
            </p:cNvPr>
            <p:cNvSpPr txBox="1"/>
            <p:nvPr/>
          </p:nvSpPr>
          <p:spPr>
            <a:xfrm>
              <a:off x="4799886" y="5605194"/>
              <a:ext cx="33337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D83E058-865B-1419-CA53-788E5665D126}"/>
                    </a:ext>
                  </a:extLst>
                </p:cNvPr>
                <p:cNvSpPr txBox="1"/>
                <p:nvPr/>
              </p:nvSpPr>
              <p:spPr>
                <a:xfrm>
                  <a:off x="5200613" y="4619126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D83E058-865B-1419-CA53-788E5665D1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0613" y="4619126"/>
                  <a:ext cx="66395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4E4EF91-AEEC-BBF3-5E6D-25F0B6B1F6ED}"/>
                    </a:ext>
                  </a:extLst>
                </p:cNvPr>
                <p:cNvSpPr txBox="1"/>
                <p:nvPr/>
              </p:nvSpPr>
              <p:spPr>
                <a:xfrm>
                  <a:off x="3420252" y="505979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4E4EF91-AEEC-BBF3-5E6D-25F0B6B1F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252" y="5059791"/>
                  <a:ext cx="663955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C04B778-2807-CE7A-3DE7-2DFF76FEC924}"/>
                    </a:ext>
                  </a:extLst>
                </p:cNvPr>
                <p:cNvSpPr txBox="1"/>
                <p:nvPr/>
              </p:nvSpPr>
              <p:spPr>
                <a:xfrm>
                  <a:off x="3420251" y="5620583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C04B778-2807-CE7A-3DE7-2DFF76FEC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251" y="5620583"/>
                  <a:ext cx="663955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9CD749-CBED-983C-AAD1-D75762C33FF8}"/>
                    </a:ext>
                  </a:extLst>
                </p:cNvPr>
                <p:cNvSpPr txBox="1"/>
                <p:nvPr/>
              </p:nvSpPr>
              <p:spPr>
                <a:xfrm>
                  <a:off x="3470717" y="6156481"/>
                  <a:ext cx="66395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D9CD749-CBED-983C-AAD1-D75762C33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717" y="6156481"/>
                  <a:ext cx="663955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AB3F9CB-9089-95B8-F877-239559DA6AEE}"/>
              </a:ext>
            </a:extLst>
          </p:cNvPr>
          <p:cNvSpPr txBox="1"/>
          <p:nvPr/>
        </p:nvSpPr>
        <p:spPr>
          <a:xfrm>
            <a:off x="460978" y="3763984"/>
            <a:ext cx="164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Discretization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over a 2D Grid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4B66DE-0B51-9493-4806-7B26539BBC38}"/>
              </a:ext>
            </a:extLst>
          </p:cNvPr>
          <p:cNvSpPr txBox="1"/>
          <p:nvPr/>
        </p:nvSpPr>
        <p:spPr>
          <a:xfrm>
            <a:off x="460978" y="3077024"/>
            <a:ext cx="1647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2D 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F07339-4057-0AAE-E0E1-E6CCAD887009}"/>
                  </a:ext>
                </a:extLst>
              </p:cNvPr>
              <p:cNvSpPr txBox="1"/>
              <p:nvPr/>
            </p:nvSpPr>
            <p:spPr>
              <a:xfrm>
                <a:off x="6312569" y="5101244"/>
                <a:ext cx="1580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F07339-4057-0AAE-E0E1-E6CCAD887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569" y="5101244"/>
                <a:ext cx="158014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5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28" grpId="0"/>
      <p:bldP spid="30" grpId="0"/>
      <p:bldP spid="63" grpId="0"/>
      <p:bldP spid="64" grpId="0"/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/>
              <p:nvPr/>
            </p:nvSpPr>
            <p:spPr>
              <a:xfrm>
                <a:off x="4084207" y="1459655"/>
                <a:ext cx="9755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934D1B-0E33-16F8-E020-BFCBF8EA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207" y="1459655"/>
                <a:ext cx="975587" cy="307777"/>
              </a:xfrm>
              <a:prstGeom prst="rect">
                <a:avLst/>
              </a:prstGeom>
              <a:blipFill>
                <a:blip r:embed="rId2"/>
                <a:stretch>
                  <a:fillRect l="-6250" t="-1961" r="-50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/>
              <p:nvPr/>
            </p:nvSpPr>
            <p:spPr>
              <a:xfrm>
                <a:off x="3321305" y="2932690"/>
                <a:ext cx="2501390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D0F521-32D1-6FCE-4A86-9C89BE211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305" y="2932690"/>
                <a:ext cx="2501390" cy="670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2ECE16F-34C4-C3A1-5261-C8307E52F1EA}"/>
              </a:ext>
            </a:extLst>
          </p:cNvPr>
          <p:cNvSpPr txBox="1"/>
          <p:nvPr/>
        </p:nvSpPr>
        <p:spPr>
          <a:xfrm>
            <a:off x="1851733" y="1897621"/>
            <a:ext cx="581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a function to be static, it is not enough for the first derivative to be zero – think of the pendulum at the far left or right of its swing…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Its 2</a:t>
            </a:r>
            <a:r>
              <a:rPr lang="en-US" sz="1600" b="1" baseline="30000" dirty="0">
                <a:solidFill>
                  <a:srgbClr val="7030A0"/>
                </a:solidFill>
              </a:rPr>
              <a:t>nd</a:t>
            </a:r>
            <a:r>
              <a:rPr lang="en-US" sz="1600" b="1" dirty="0">
                <a:solidFill>
                  <a:srgbClr val="7030A0"/>
                </a:solidFill>
              </a:rPr>
              <a:t> derivative must also be zero!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/>
              <p:nvPr/>
            </p:nvSpPr>
            <p:spPr>
              <a:xfrm>
                <a:off x="2351294" y="3708149"/>
                <a:ext cx="4918911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AA94FF-60A1-65D4-253B-E04DF57B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294" y="3708149"/>
                <a:ext cx="4918911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0AB3F9CB-9089-95B8-F877-239559DA6AEE}"/>
              </a:ext>
            </a:extLst>
          </p:cNvPr>
          <p:cNvSpPr txBox="1"/>
          <p:nvPr/>
        </p:nvSpPr>
        <p:spPr>
          <a:xfrm>
            <a:off x="460978" y="3763984"/>
            <a:ext cx="164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Discretization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over a 2D Grid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4B66DE-0B51-9493-4806-7B26539BBC38}"/>
              </a:ext>
            </a:extLst>
          </p:cNvPr>
          <p:cNvSpPr txBox="1"/>
          <p:nvPr/>
        </p:nvSpPr>
        <p:spPr>
          <a:xfrm>
            <a:off x="460978" y="3077024"/>
            <a:ext cx="1647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2D Continuous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C50558-C1B7-7784-1AB5-7F5D60CB4352}"/>
                  </a:ext>
                </a:extLst>
              </p:cNvPr>
              <p:cNvSpPr txBox="1"/>
              <p:nvPr/>
            </p:nvSpPr>
            <p:spPr>
              <a:xfrm>
                <a:off x="3091293" y="5146215"/>
                <a:ext cx="2961414" cy="1173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C50558-C1B7-7784-1AB5-7F5D60CB4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293" y="5146215"/>
                <a:ext cx="2961414" cy="11738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38123C8-58FD-73B0-C50F-51C9A134264C}"/>
              </a:ext>
            </a:extLst>
          </p:cNvPr>
          <p:cNvSpPr txBox="1"/>
          <p:nvPr/>
        </p:nvSpPr>
        <p:spPr>
          <a:xfrm>
            <a:off x="2901898" y="4615971"/>
            <a:ext cx="3340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convolution </a:t>
            </a:r>
            <a:r>
              <a:rPr lang="en-US" b="1" dirty="0">
                <a:solidFill>
                  <a:srgbClr val="7030A0"/>
                </a:solidFill>
              </a:rPr>
              <a:t>kernel</a:t>
            </a:r>
            <a:r>
              <a:rPr lang="en-US" dirty="0">
                <a:solidFill>
                  <a:srgbClr val="7030A0"/>
                </a:solidFill>
              </a:rPr>
              <a:t> (a </a:t>
            </a:r>
            <a:r>
              <a:rPr lang="en-US" i="1" dirty="0">
                <a:solidFill>
                  <a:srgbClr val="7030A0"/>
                </a:solidFill>
              </a:rPr>
              <a:t>stencil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73001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apply the </a:t>
            </a:r>
            <a:r>
              <a:rPr lang="en-US" sz="2400" b="1" dirty="0">
                <a:solidFill>
                  <a:srgbClr val="00B050"/>
                </a:solidFill>
              </a:rPr>
              <a:t>convolution</a:t>
            </a:r>
            <a:r>
              <a:rPr lang="en-US" sz="2400" dirty="0"/>
              <a:t> of the </a:t>
            </a:r>
            <a:r>
              <a:rPr lang="en-US" sz="2400" b="1" dirty="0">
                <a:solidFill>
                  <a:srgbClr val="0070C0"/>
                </a:solidFill>
              </a:rPr>
              <a:t>kernel</a:t>
            </a:r>
            <a:r>
              <a:rPr lang="en-US" sz="2400" dirty="0"/>
              <a:t> to successive overlapping </a:t>
            </a:r>
            <a:r>
              <a:rPr lang="en-US" sz="2400" b="1" dirty="0"/>
              <a:t>3 x 3 </a:t>
            </a:r>
            <a:r>
              <a:rPr lang="en-US" sz="2400" b="1" i="1" dirty="0"/>
              <a:t>swatches</a:t>
            </a:r>
            <a:r>
              <a:rPr lang="en-US" sz="2400" dirty="0"/>
              <a:t> of the field grid (across both the x and y dimensions), we will find the </a:t>
            </a:r>
            <a:r>
              <a:rPr lang="en-US" sz="2400" dirty="0">
                <a:solidFill>
                  <a:srgbClr val="7030A0"/>
                </a:solidFill>
              </a:rPr>
              <a:t>“</a:t>
            </a:r>
            <a:r>
              <a:rPr lang="en-US" sz="2400" b="1" dirty="0">
                <a:solidFill>
                  <a:srgbClr val="7030A0"/>
                </a:solidFill>
              </a:rPr>
              <a:t>next in time</a:t>
            </a:r>
            <a:r>
              <a:rPr lang="en-US" sz="2400" dirty="0">
                <a:solidFill>
                  <a:srgbClr val="7030A0"/>
                </a:solidFill>
              </a:rPr>
              <a:t>”</a:t>
            </a:r>
            <a:r>
              <a:rPr lang="en-US" sz="2400" dirty="0"/>
              <a:t> value of the electric field for each point in the grid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convolution</a:t>
            </a:r>
            <a:r>
              <a:rPr lang="en-US" sz="2000" dirty="0"/>
              <a:t> involves multiplying each cell in the </a:t>
            </a:r>
            <a:r>
              <a:rPr lang="en-US" sz="2000" b="1" dirty="0"/>
              <a:t>3 x 3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kernel</a:t>
            </a:r>
            <a:r>
              <a:rPr lang="en-US" sz="2000" dirty="0"/>
              <a:t> with the corresponding cell in the </a:t>
            </a:r>
            <a:r>
              <a:rPr lang="en-US" sz="2000" i="1" dirty="0"/>
              <a:t>current swatch location </a:t>
            </a:r>
            <a:r>
              <a:rPr lang="en-US" sz="2000" dirty="0"/>
              <a:t>(within the grid) and then summing those nine products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convolve</a:t>
            </a:r>
            <a:r>
              <a:rPr lang="en-US" sz="2000" dirty="0"/>
              <a:t> the </a:t>
            </a:r>
            <a:r>
              <a:rPr lang="en-US" sz="2000" u="sng" dirty="0"/>
              <a:t>entire</a:t>
            </a:r>
            <a:r>
              <a:rPr lang="en-US" sz="2000" dirty="0"/>
              <a:t> 2D field grid with the kernel </a:t>
            </a:r>
            <a:r>
              <a:rPr lang="en-US" sz="2000" b="1" dirty="0"/>
              <a:t>enough times</a:t>
            </a:r>
            <a:r>
              <a:rPr lang="en-US" sz="2000" dirty="0"/>
              <a:t> to ensure every </a:t>
            </a:r>
            <a:r>
              <a:rPr lang="en-US" sz="2000" b="1" dirty="0">
                <a:solidFill>
                  <a:srgbClr val="7030A0"/>
                </a:solidFill>
              </a:rPr>
              <a:t>“next in time”</a:t>
            </a:r>
            <a:r>
              <a:rPr lang="en-US" sz="2000" dirty="0"/>
              <a:t> grid cell value is </a:t>
            </a:r>
            <a:r>
              <a:rPr lang="en-US" sz="2000" i="1" dirty="0"/>
              <a:t>equal</a:t>
            </a:r>
            <a:r>
              <a:rPr lang="en-US" sz="2000" dirty="0"/>
              <a:t> to its </a:t>
            </a:r>
            <a:r>
              <a:rPr lang="en-US" sz="2000" b="1" dirty="0">
                <a:solidFill>
                  <a:srgbClr val="FF0000"/>
                </a:solidFill>
              </a:rPr>
              <a:t>“prior in time”</a:t>
            </a:r>
            <a:r>
              <a:rPr lang="en-US" sz="2000" dirty="0"/>
              <a:t> grid cell value – meaning there is </a:t>
            </a:r>
            <a:r>
              <a:rPr lang="en-US" sz="2000" b="1" dirty="0"/>
              <a:t>no change over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this condition is realized, we have reached a steady state and therefore have an </a:t>
            </a:r>
            <a:r>
              <a:rPr lang="en-US" sz="2400" b="1" dirty="0"/>
              <a:t>electro</a:t>
            </a:r>
            <a:r>
              <a:rPr lang="en-US" sz="2400" b="1" u="sng" dirty="0"/>
              <a:t>static</a:t>
            </a:r>
            <a:r>
              <a:rPr lang="en-US" sz="2400" dirty="0"/>
              <a:t> field. This iterative approach is called the </a:t>
            </a:r>
            <a:r>
              <a:rPr lang="en-US" sz="2400" b="1" dirty="0">
                <a:solidFill>
                  <a:srgbClr val="7030A0"/>
                </a:solidFill>
              </a:rPr>
              <a:t>Jacobi Relaxation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i="1" dirty="0"/>
              <a:t>ordinary</a:t>
            </a:r>
            <a:r>
              <a:rPr lang="en-US" sz="2400" dirty="0"/>
              <a:t> differential equations (ODEs), we must specify the </a:t>
            </a:r>
            <a:r>
              <a:rPr lang="en-US" sz="2400" b="1" dirty="0">
                <a:solidFill>
                  <a:srgbClr val="00B050"/>
                </a:solidFill>
              </a:rPr>
              <a:t>initial conditions </a:t>
            </a:r>
            <a:r>
              <a:rPr lang="en-US" sz="2400" dirty="0"/>
              <a:t>for an exact solution. We must specify </a:t>
            </a:r>
            <a:r>
              <a:rPr lang="en-US" sz="2400" b="1" dirty="0">
                <a:solidFill>
                  <a:srgbClr val="0070C0"/>
                </a:solidFill>
              </a:rPr>
              <a:t>boundary conditions </a:t>
            </a:r>
            <a:r>
              <a:rPr lang="en-US" sz="2400" dirty="0"/>
              <a:t>with </a:t>
            </a:r>
            <a:r>
              <a:rPr lang="en-US" sz="2400" b="1" dirty="0"/>
              <a:t>partial</a:t>
            </a:r>
            <a:r>
              <a:rPr lang="en-US" sz="2400" dirty="0"/>
              <a:t> differential equations (PDEs)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our simulation of the </a:t>
            </a:r>
            <a:r>
              <a:rPr lang="en-US" sz="2400" b="1" dirty="0">
                <a:solidFill>
                  <a:srgbClr val="7030A0"/>
                </a:solidFill>
              </a:rPr>
              <a:t>electrostatic field around parallel plates</a:t>
            </a:r>
            <a:r>
              <a:rPr lang="en-US" sz="2400" dirty="0"/>
              <a:t>, we have two choices for boundary conditions: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Neumann boundary conditions</a:t>
            </a:r>
            <a:r>
              <a:rPr lang="en-US" sz="2000" dirty="0"/>
              <a:t>: the plates are surrounded by walls of conductors, thus preventing any </a:t>
            </a:r>
            <a:r>
              <a:rPr lang="en-US" sz="2000" b="1" dirty="0">
                <a:solidFill>
                  <a:srgbClr val="FF0000"/>
                </a:solidFill>
              </a:rPr>
              <a:t>electric potential</a:t>
            </a:r>
            <a:r>
              <a:rPr lang="en-US" sz="2000" dirty="0"/>
              <a:t> from building up along the walls. The cells around the outermost edges of the grid are </a:t>
            </a:r>
            <a:r>
              <a:rPr lang="en-US" sz="2000" u="sng" dirty="0"/>
              <a:t>forced</a:t>
            </a:r>
            <a:r>
              <a:rPr lang="en-US" sz="2000" dirty="0"/>
              <a:t> to maintain the same field strength as their neighboring cells. This makes a </a:t>
            </a:r>
            <a:r>
              <a:rPr lang="en-US" sz="2000" b="1" dirty="0"/>
              <a:t>zero gradient</a:t>
            </a:r>
            <a:r>
              <a:rPr lang="en-US" sz="2000" dirty="0"/>
              <a:t> along the walls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Dirichlet boundary conditions</a:t>
            </a:r>
            <a:r>
              <a:rPr lang="en-US" sz="2000" dirty="0"/>
              <a:t>: the plates are surrounded by walls of insulators, thus preventing any </a:t>
            </a:r>
            <a:r>
              <a:rPr lang="en-US" sz="2000" b="1" dirty="0">
                <a:solidFill>
                  <a:srgbClr val="FF0000"/>
                </a:solidFill>
              </a:rPr>
              <a:t>electric charge </a:t>
            </a:r>
            <a:r>
              <a:rPr lang="en-US" sz="2000" dirty="0"/>
              <a:t>from building up along the walls, so the cells around the outermost edges of the grid are </a:t>
            </a:r>
            <a:r>
              <a:rPr lang="en-US" sz="2000" u="sng" dirty="0"/>
              <a:t>forced</a:t>
            </a:r>
            <a:r>
              <a:rPr lang="en-US" sz="2000" dirty="0"/>
              <a:t> to maintain </a:t>
            </a:r>
            <a:r>
              <a:rPr lang="en-US" sz="2000" b="1" dirty="0"/>
              <a:t>zero</a:t>
            </a:r>
            <a:r>
              <a:rPr lang="en-US" sz="2000" dirty="0"/>
              <a:t> </a:t>
            </a:r>
            <a:r>
              <a:rPr lang="en-US" sz="2000" b="1" dirty="0"/>
              <a:t>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FBC9B-6B7E-670F-2D19-6B39297F4FED}"/>
              </a:ext>
            </a:extLst>
          </p:cNvPr>
          <p:cNvSpPr/>
          <p:nvPr/>
        </p:nvSpPr>
        <p:spPr>
          <a:xfrm>
            <a:off x="2743199" y="4924926"/>
            <a:ext cx="1451811" cy="256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3D0500-BE37-A0C3-3C96-2E05B9DF902C}"/>
              </a:ext>
            </a:extLst>
          </p:cNvPr>
          <p:cNvSpPr/>
          <p:nvPr/>
        </p:nvSpPr>
        <p:spPr>
          <a:xfrm>
            <a:off x="3328735" y="6182059"/>
            <a:ext cx="1379624" cy="2566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FB653-679F-96A9-7174-BBD846262F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67238" y="1788695"/>
            <a:ext cx="6009524" cy="1537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16FE59-18D1-6477-C749-A5A20CE563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7" y="3919910"/>
            <a:ext cx="3780952" cy="210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611E7-E3D1-1EC1-BE03-8550FEAC2E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382" y="3919910"/>
            <a:ext cx="3780952" cy="213333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D1B095-C746-6138-38CC-D111BA663E1F}"/>
              </a:ext>
            </a:extLst>
          </p:cNvPr>
          <p:cNvGrpSpPr/>
          <p:nvPr/>
        </p:nvGrpSpPr>
        <p:grpSpPr>
          <a:xfrm>
            <a:off x="7508217" y="295686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E50BCA-6790-7550-F813-55792F274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B9D9FE-FA06-FDA0-91DF-C31DBCCB634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C11119-2213-7F9C-52CA-353F061AE222}"/>
              </a:ext>
            </a:extLst>
          </p:cNvPr>
          <p:cNvGrpSpPr/>
          <p:nvPr/>
        </p:nvGrpSpPr>
        <p:grpSpPr>
          <a:xfrm>
            <a:off x="2957053" y="388554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FD076D-D597-7661-E40C-0CF6BE9EB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DF2499-8F2E-4329-A165-84FB815FE80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BBE97D-E4B0-B8FD-5191-BD2D9B77F36F}"/>
              </a:ext>
            </a:extLst>
          </p:cNvPr>
          <p:cNvGrpSpPr/>
          <p:nvPr/>
        </p:nvGrpSpPr>
        <p:grpSpPr>
          <a:xfrm>
            <a:off x="7042440" y="388554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153CCB-C1F5-4526-F761-685F53D1D7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F4C86E-BD12-81E1-91EA-4AEFAFFA9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46F32E1-409A-AA35-486B-424EA6871ECD}"/>
              </a:ext>
            </a:extLst>
          </p:cNvPr>
          <p:cNvSpPr/>
          <p:nvPr/>
        </p:nvSpPr>
        <p:spPr>
          <a:xfrm>
            <a:off x="1243013" y="4643438"/>
            <a:ext cx="3049377" cy="2333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632F49-8AFD-5954-7E50-2BA461D61E9E}"/>
              </a:ext>
            </a:extLst>
          </p:cNvPr>
          <p:cNvSpPr/>
          <p:nvPr/>
        </p:nvSpPr>
        <p:spPr>
          <a:xfrm>
            <a:off x="5152014" y="4643438"/>
            <a:ext cx="3160713" cy="2333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6B9874-056A-CDF0-719C-B4F6040C36B3}"/>
              </a:ext>
            </a:extLst>
          </p:cNvPr>
          <p:cNvSpPr/>
          <p:nvPr/>
        </p:nvSpPr>
        <p:spPr>
          <a:xfrm>
            <a:off x="2110659" y="3025684"/>
            <a:ext cx="1306310" cy="23336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3BAC7E-592D-AC6E-FE26-2280BD2E2099}"/>
              </a:ext>
            </a:extLst>
          </p:cNvPr>
          <p:cNvGrpSpPr/>
          <p:nvPr/>
        </p:nvGrpSpPr>
        <p:grpSpPr>
          <a:xfrm>
            <a:off x="2957053" y="4860587"/>
            <a:ext cx="1121263" cy="964123"/>
            <a:chOff x="2957053" y="4848598"/>
            <a:chExt cx="1121263" cy="9641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277442-700B-86A3-1778-BF684602D29F}"/>
                </a:ext>
              </a:extLst>
            </p:cNvPr>
            <p:cNvSpPr txBox="1"/>
            <p:nvPr/>
          </p:nvSpPr>
          <p:spPr>
            <a:xfrm>
              <a:off x="2957053" y="4848598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Top wall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9ACBF0-9B13-0541-FD63-58A665FF127B}"/>
                </a:ext>
              </a:extLst>
            </p:cNvPr>
            <p:cNvSpPr txBox="1"/>
            <p:nvPr/>
          </p:nvSpPr>
          <p:spPr>
            <a:xfrm>
              <a:off x="2957053" y="5077639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Bottom wall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736C5C-B6D1-0D6D-46C9-6665EC5CB349}"/>
                </a:ext>
              </a:extLst>
            </p:cNvPr>
            <p:cNvSpPr txBox="1"/>
            <p:nvPr/>
          </p:nvSpPr>
          <p:spPr>
            <a:xfrm>
              <a:off x="2957053" y="5306680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Left 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206023-AACD-5902-4F9C-E69247E8ACC0}"/>
                </a:ext>
              </a:extLst>
            </p:cNvPr>
            <p:cNvSpPr txBox="1"/>
            <p:nvPr/>
          </p:nvSpPr>
          <p:spPr>
            <a:xfrm>
              <a:off x="2957053" y="5535722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Right wall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F47D8F-77B7-67E1-F396-A211DDC28990}"/>
              </a:ext>
            </a:extLst>
          </p:cNvPr>
          <p:cNvGrpSpPr/>
          <p:nvPr/>
        </p:nvGrpSpPr>
        <p:grpSpPr>
          <a:xfrm>
            <a:off x="6531618" y="4860587"/>
            <a:ext cx="1121263" cy="964123"/>
            <a:chOff x="2957053" y="4848598"/>
            <a:chExt cx="1121263" cy="9641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93FA13-5DA3-87E7-F939-787450124C95}"/>
                </a:ext>
              </a:extLst>
            </p:cNvPr>
            <p:cNvSpPr txBox="1"/>
            <p:nvPr/>
          </p:nvSpPr>
          <p:spPr>
            <a:xfrm>
              <a:off x="2957053" y="4848598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Top wall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86B6B-AC55-4A57-2E93-431E2A3957C9}"/>
                </a:ext>
              </a:extLst>
            </p:cNvPr>
            <p:cNvSpPr txBox="1"/>
            <p:nvPr/>
          </p:nvSpPr>
          <p:spPr>
            <a:xfrm>
              <a:off x="2957053" y="5077639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Bottom wall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5081E5-A4E3-BBC2-A23B-C82381C65BCC}"/>
                </a:ext>
              </a:extLst>
            </p:cNvPr>
            <p:cNvSpPr txBox="1"/>
            <p:nvPr/>
          </p:nvSpPr>
          <p:spPr>
            <a:xfrm>
              <a:off x="2957053" y="5306680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Left wall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BBC045-FA4B-995F-3A38-A73AEBE422B1}"/>
                </a:ext>
              </a:extLst>
            </p:cNvPr>
            <p:cNvSpPr txBox="1"/>
            <p:nvPr/>
          </p:nvSpPr>
          <p:spPr>
            <a:xfrm>
              <a:off x="2957053" y="5535722"/>
              <a:ext cx="112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00"/>
                  </a:solidFill>
                </a:rPr>
                <a:t>Right wall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0FBCEF9-A911-E5ED-D645-FEEDFE165D83}"/>
              </a:ext>
            </a:extLst>
          </p:cNvPr>
          <p:cNvSpPr txBox="1"/>
          <p:nvPr/>
        </p:nvSpPr>
        <p:spPr>
          <a:xfrm>
            <a:off x="627667" y="6099739"/>
            <a:ext cx="3780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Zero </a:t>
            </a:r>
            <a:r>
              <a:rPr lang="en-US" sz="1400" b="1" dirty="0">
                <a:solidFill>
                  <a:srgbClr val="7030A0"/>
                </a:solidFill>
              </a:rPr>
              <a:t>change</a:t>
            </a:r>
            <a:r>
              <a:rPr lang="en-US" sz="1400" dirty="0">
                <a:solidFill>
                  <a:srgbClr val="7030A0"/>
                </a:solidFill>
              </a:rPr>
              <a:t> at the walls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7906B2-21D3-BB77-7419-F79DA27444C0}"/>
              </a:ext>
            </a:extLst>
          </p:cNvPr>
          <p:cNvSpPr txBox="1"/>
          <p:nvPr/>
        </p:nvSpPr>
        <p:spPr>
          <a:xfrm>
            <a:off x="4735382" y="6099739"/>
            <a:ext cx="377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Zero </a:t>
            </a:r>
            <a:r>
              <a:rPr lang="en-US" sz="1400" b="1" dirty="0">
                <a:solidFill>
                  <a:srgbClr val="7030A0"/>
                </a:solidFill>
              </a:rPr>
              <a:t>value</a:t>
            </a:r>
            <a:r>
              <a:rPr lang="en-US" sz="1400" dirty="0">
                <a:solidFill>
                  <a:srgbClr val="7030A0"/>
                </a:solidFill>
              </a:rPr>
              <a:t> at the walls</a:t>
            </a:r>
          </a:p>
        </p:txBody>
      </p:sp>
    </p:spTree>
    <p:extLst>
      <p:ext uri="{BB962C8B-B14F-4D97-AF65-F5344CB8AC3E}">
        <p14:creationId xmlns:p14="http://schemas.microsoft.com/office/powerpoint/2010/main" val="18922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" grpId="0" animBg="1"/>
      <p:bldP spid="29" grpId="0"/>
      <p:bldP spid="3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92655-0785-8004-76AD-64C0DBF5C8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34" y="1369564"/>
            <a:ext cx="5447619" cy="14285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CFEE81-2424-5166-8CC4-B9292D8C8174}"/>
              </a:ext>
            </a:extLst>
          </p:cNvPr>
          <p:cNvGrpSpPr/>
          <p:nvPr/>
        </p:nvGrpSpPr>
        <p:grpSpPr>
          <a:xfrm>
            <a:off x="7119891" y="180366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5D9F8A-10C3-67E5-B758-605766B29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5A6E2-E760-A283-DE2E-2CEB381A3B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06BEE84-5037-4EED-7AB2-011D97C8BC50}"/>
              </a:ext>
            </a:extLst>
          </p:cNvPr>
          <p:cNvSpPr/>
          <p:nvPr/>
        </p:nvSpPr>
        <p:spPr>
          <a:xfrm>
            <a:off x="5188245" y="1872175"/>
            <a:ext cx="164805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4F9539-FDA2-D5C6-15B6-07AAD72C9F9B}"/>
              </a:ext>
            </a:extLst>
          </p:cNvPr>
          <p:cNvSpPr/>
          <p:nvPr/>
        </p:nvSpPr>
        <p:spPr>
          <a:xfrm>
            <a:off x="5571704" y="1872175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62A886-6674-7B06-063B-3041FDEB441B}"/>
              </a:ext>
            </a:extLst>
          </p:cNvPr>
          <p:cNvSpPr/>
          <p:nvPr/>
        </p:nvSpPr>
        <p:spPr>
          <a:xfrm>
            <a:off x="5188245" y="2098667"/>
            <a:ext cx="164805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B32892-8DEB-92A2-C77F-07843929461E}"/>
              </a:ext>
            </a:extLst>
          </p:cNvPr>
          <p:cNvSpPr/>
          <p:nvPr/>
        </p:nvSpPr>
        <p:spPr>
          <a:xfrm>
            <a:off x="5571704" y="2098667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CD1410-5430-533E-93DF-AAD961845C92}"/>
              </a:ext>
            </a:extLst>
          </p:cNvPr>
          <p:cNvGrpSpPr/>
          <p:nvPr/>
        </p:nvGrpSpPr>
        <p:grpSpPr>
          <a:xfrm>
            <a:off x="7119891" y="202389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9E38486-DF68-FCC2-AE35-D3FB2188DC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E1114D-FB5D-68CA-A3D7-0A62064766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866768-1885-BAB9-A419-024B91749FF4}"/>
              </a:ext>
            </a:extLst>
          </p:cNvPr>
          <p:cNvGrpSpPr/>
          <p:nvPr/>
        </p:nvGrpSpPr>
        <p:grpSpPr>
          <a:xfrm>
            <a:off x="3960912" y="2247264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373CEC-22BA-A40E-0ACB-F4BCD175BF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50BE22-82E2-6E90-42EE-F5B56C4A3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00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6385FE2-FEBF-93CD-6A90-46C16EFC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14" y="3024627"/>
            <a:ext cx="5857143" cy="3304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92655-0785-8004-76AD-64C0DBF5C8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34" y="1369564"/>
            <a:ext cx="5447619" cy="142857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5BC6718-53F6-0C93-6836-7AA91C5A7D4F}"/>
              </a:ext>
            </a:extLst>
          </p:cNvPr>
          <p:cNvGrpSpPr/>
          <p:nvPr/>
        </p:nvGrpSpPr>
        <p:grpSpPr>
          <a:xfrm>
            <a:off x="5141044" y="301081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92DD69D-8358-52F1-5462-05AE810560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3711AD-5599-7FC5-F82A-DBFF5D9359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381C1F3-F88A-3861-9C69-6F2047B69BC4}"/>
              </a:ext>
            </a:extLst>
          </p:cNvPr>
          <p:cNvSpPr/>
          <p:nvPr/>
        </p:nvSpPr>
        <p:spPr>
          <a:xfrm>
            <a:off x="3601297" y="3079744"/>
            <a:ext cx="1275503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BE4E5C-ABCA-8CE4-4897-815CC0EE5EEE}"/>
              </a:ext>
            </a:extLst>
          </p:cNvPr>
          <p:cNvSpPr/>
          <p:nvPr/>
        </p:nvSpPr>
        <p:spPr>
          <a:xfrm>
            <a:off x="5571704" y="1872175"/>
            <a:ext cx="1462509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2325417-778F-5F57-9731-56356AF8FE63}"/>
              </a:ext>
            </a:extLst>
          </p:cNvPr>
          <p:cNvCxnSpPr>
            <a:cxnSpLocks/>
            <a:stCxn id="14" idx="1"/>
            <a:endCxn id="10" idx="0"/>
          </p:cNvCxnSpPr>
          <p:nvPr/>
        </p:nvCxnSpPr>
        <p:spPr>
          <a:xfrm rot="10800000" flipV="1">
            <a:off x="4239050" y="1985530"/>
            <a:ext cx="1332655" cy="109421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12EAD0-4704-A714-B6AD-E0139BF12B2E}"/>
              </a:ext>
            </a:extLst>
          </p:cNvPr>
          <p:cNvGrpSpPr/>
          <p:nvPr/>
        </p:nvGrpSpPr>
        <p:grpSpPr>
          <a:xfrm>
            <a:off x="3495368" y="331946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EF0960-1A32-0F40-BBF7-5C84A92CCB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850A4-11F4-AFC9-1EE2-45A05497763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42F18D-3643-DE54-9711-980F6DF420FA}"/>
              </a:ext>
            </a:extLst>
          </p:cNvPr>
          <p:cNvSpPr txBox="1"/>
          <p:nvPr/>
        </p:nvSpPr>
        <p:spPr>
          <a:xfrm>
            <a:off x="5101187" y="3279353"/>
            <a:ext cx="198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Left plate at -1 Volts</a:t>
            </a:r>
          </a:p>
          <a:p>
            <a:r>
              <a:rPr lang="en-US" sz="1400" dirty="0">
                <a:solidFill>
                  <a:srgbClr val="FFFF00"/>
                </a:solidFill>
              </a:rPr>
              <a:t>Right plate at +1 Volts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826075-2357-3E1E-E97E-EE1A697F9E14}"/>
              </a:ext>
            </a:extLst>
          </p:cNvPr>
          <p:cNvGrpSpPr/>
          <p:nvPr/>
        </p:nvGrpSpPr>
        <p:grpSpPr>
          <a:xfrm>
            <a:off x="2724801" y="3905322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03E1FC-9341-2833-8EFB-79DBAC92E49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239599-69D6-972D-1B1E-F90D552DC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59D7EA-D3C3-0662-0512-C2150962A54A}"/>
              </a:ext>
            </a:extLst>
          </p:cNvPr>
          <p:cNvGrpSpPr/>
          <p:nvPr/>
        </p:nvGrpSpPr>
        <p:grpSpPr>
          <a:xfrm>
            <a:off x="4159758" y="4139630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85DFA8-9395-7432-35FD-B1BF1CCAE50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0447090-9EA7-3022-67D1-9EEC40022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8E996-DA31-3969-EBEF-9EB7452615B6}"/>
                  </a:ext>
                </a:extLst>
              </p:cNvPr>
              <p:cNvSpPr txBox="1"/>
              <p:nvPr/>
            </p:nvSpPr>
            <p:spPr>
              <a:xfrm>
                <a:off x="5266134" y="3831633"/>
                <a:ext cx="19852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Discretize over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grid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88E996-DA31-3969-EBEF-9EB745261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134" y="3831633"/>
                <a:ext cx="1985230" cy="523220"/>
              </a:xfrm>
              <a:prstGeom prst="rect">
                <a:avLst/>
              </a:prstGeom>
              <a:blipFill>
                <a:blip r:embed="rId4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6347C6D-1167-BB21-7FA1-05AE5C043064}"/>
              </a:ext>
            </a:extLst>
          </p:cNvPr>
          <p:cNvSpPr txBox="1"/>
          <p:nvPr/>
        </p:nvSpPr>
        <p:spPr>
          <a:xfrm>
            <a:off x="5101187" y="4383914"/>
            <a:ext cx="2328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Each plate is 40 rows tall by</a:t>
            </a:r>
          </a:p>
          <a:p>
            <a:r>
              <a:rPr lang="en-US" sz="1400" dirty="0">
                <a:solidFill>
                  <a:srgbClr val="FFFF00"/>
                </a:solidFill>
              </a:rPr>
              <a:t>1 column wide, separated by 40 </a:t>
            </a:r>
            <a:r>
              <a:rPr lang="en-US" sz="1400" i="1" dirty="0">
                <a:solidFill>
                  <a:srgbClr val="FFFF00"/>
                </a:solidFill>
              </a:rPr>
              <a:t>columns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CF186E-435F-E1F3-B688-2A695B546BC6}"/>
              </a:ext>
            </a:extLst>
          </p:cNvPr>
          <p:cNvSpPr/>
          <p:nvPr/>
        </p:nvSpPr>
        <p:spPr>
          <a:xfrm>
            <a:off x="2402681" y="4476958"/>
            <a:ext cx="1147763" cy="18507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8947AC-FB97-0AF8-2ED9-3214760C062C}"/>
              </a:ext>
            </a:extLst>
          </p:cNvPr>
          <p:cNvGrpSpPr/>
          <p:nvPr/>
        </p:nvGrpSpPr>
        <p:grpSpPr>
          <a:xfrm>
            <a:off x="4753458" y="5069709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466912-838A-9790-1EBE-AFC552B3F8E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FB2765C-F1C5-42F0-D0A8-C9DF3E223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D634D21-84CC-11EB-223D-CC5718E7B3C9}"/>
              </a:ext>
            </a:extLst>
          </p:cNvPr>
          <p:cNvSpPr txBox="1"/>
          <p:nvPr/>
        </p:nvSpPr>
        <p:spPr>
          <a:xfrm>
            <a:off x="5266134" y="5292961"/>
            <a:ext cx="1985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Boolean indexing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A07F36-6E37-73C4-B175-9EBA5FFA62FB}"/>
                  </a:ext>
                </a:extLst>
              </p:cNvPr>
              <p:cNvSpPr txBox="1"/>
              <p:nvPr/>
            </p:nvSpPr>
            <p:spPr>
              <a:xfrm>
                <a:off x="7486650" y="5609278"/>
                <a:ext cx="1381403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A07F36-6E37-73C4-B175-9EBA5FFA6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5609278"/>
                <a:ext cx="1381403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5703A2CF-70A3-EDCE-4BFB-7B08C7EC28CE}"/>
              </a:ext>
            </a:extLst>
          </p:cNvPr>
          <p:cNvSpPr/>
          <p:nvPr/>
        </p:nvSpPr>
        <p:spPr>
          <a:xfrm>
            <a:off x="2580546" y="5843587"/>
            <a:ext cx="2943954" cy="2077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DB9687C-1567-A95D-2DF0-E70A57832122}"/>
              </a:ext>
            </a:extLst>
          </p:cNvPr>
          <p:cNvGrpSpPr/>
          <p:nvPr/>
        </p:nvGrpSpPr>
        <p:grpSpPr>
          <a:xfrm>
            <a:off x="3355318" y="5991099"/>
            <a:ext cx="1076632" cy="369332"/>
            <a:chOff x="2157212" y="5373058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C5E49B-0EFF-A8CA-B863-0FA484B6773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EBF36EC-143F-6F0A-61C0-438664CB3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B670477-4106-84F9-D161-556370782FC1}"/>
              </a:ext>
            </a:extLst>
          </p:cNvPr>
          <p:cNvSpPr/>
          <p:nvPr/>
        </p:nvSpPr>
        <p:spPr>
          <a:xfrm>
            <a:off x="8055413" y="5850731"/>
            <a:ext cx="250171" cy="207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8293-607A-DADE-1617-7D876CFF4AB3}"/>
              </a:ext>
            </a:extLst>
          </p:cNvPr>
          <p:cNvSpPr txBox="1"/>
          <p:nvPr/>
        </p:nvSpPr>
        <p:spPr>
          <a:xfrm>
            <a:off x="2355210" y="5567626"/>
            <a:ext cx="3386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2=2D, 1=one grid step away from center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625267-7E95-56E9-E332-DBE3DC578EDF}"/>
                  </a:ext>
                </a:extLst>
              </p:cNvPr>
              <p:cNvSpPr txBox="1"/>
              <p:nvPr/>
            </p:nvSpPr>
            <p:spPr>
              <a:xfrm>
                <a:off x="7500497" y="4762110"/>
                <a:ext cx="1381403" cy="684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625267-7E95-56E9-E332-DBE3DC578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497" y="4762110"/>
                <a:ext cx="1381403" cy="6847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91518F-420E-DC1B-AB6F-D34B03766EF8}"/>
              </a:ext>
            </a:extLst>
          </p:cNvPr>
          <p:cNvCxnSpPr>
            <a:cxnSpLocks/>
          </p:cNvCxnSpPr>
          <p:nvPr/>
        </p:nvCxnSpPr>
        <p:spPr>
          <a:xfrm flipH="1">
            <a:off x="3167063" y="4569495"/>
            <a:ext cx="188255" cy="157286"/>
          </a:xfrm>
          <a:prstGeom prst="straightConnector1">
            <a:avLst/>
          </a:prstGeom>
          <a:ln w="127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17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  <p:bldP spid="37" grpId="0"/>
      <p:bldP spid="38" grpId="0"/>
      <p:bldP spid="39" grpId="0" animBg="1"/>
      <p:bldP spid="43" grpId="0"/>
      <p:bldP spid="48" grpId="0"/>
      <p:bldP spid="49" grpId="0" animBg="1"/>
      <p:bldP spid="53" grpId="0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87873-5C93-842A-A43B-E5FF1AD37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60A8-DB2D-E9E6-9AAE-68C02ED3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2FE07-0440-B22A-F94F-24EF4AC6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62FCF-FDC7-51AB-52C0-B5CD683415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43" y="1439198"/>
            <a:ext cx="6386513" cy="50536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16270-5602-DFF3-05D5-AD326BA15B41}"/>
              </a:ext>
            </a:extLst>
          </p:cNvPr>
          <p:cNvCxnSpPr>
            <a:cxnSpLocks/>
          </p:cNvCxnSpPr>
          <p:nvPr/>
        </p:nvCxnSpPr>
        <p:spPr>
          <a:xfrm>
            <a:off x="2101308" y="5706847"/>
            <a:ext cx="466144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0A0B32A-D4DC-B448-FACE-4837F0ED6E31}"/>
              </a:ext>
            </a:extLst>
          </p:cNvPr>
          <p:cNvSpPr txBox="1"/>
          <p:nvPr/>
        </p:nvSpPr>
        <p:spPr>
          <a:xfrm>
            <a:off x="628649" y="4185184"/>
            <a:ext cx="2124945" cy="120032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0.1%</a:t>
            </a:r>
            <a:r>
              <a:rPr lang="en-US" dirty="0">
                <a:solidFill>
                  <a:srgbClr val="0070C0"/>
                </a:solidFill>
              </a:rPr>
              <a:t> of the absorbed Carbon-14 must be present to be detectable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DFACCA78-F1BB-871A-5A28-77B30CED87C7}"/>
                  </a:ext>
                </a:extLst>
              </p:cNvPr>
              <p:cNvSpPr/>
              <p:nvPr/>
            </p:nvSpPr>
            <p:spPr>
              <a:xfrm>
                <a:off x="4667249" y="3595259"/>
                <a:ext cx="2145889" cy="1325562"/>
              </a:xfrm>
              <a:prstGeom prst="wedgeRectCallout">
                <a:avLst>
                  <a:gd name="adj1" fmla="val 47130"/>
                  <a:gd name="adj2" fmla="val 100136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Therefore, modern detectors can date items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that are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&lt;35,000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years</a:t>
                </a:r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DFACCA78-F1BB-871A-5A28-77B30CED8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49" y="3595259"/>
                <a:ext cx="2145889" cy="1325562"/>
              </a:xfrm>
              <a:prstGeom prst="wedgeRectCallout">
                <a:avLst>
                  <a:gd name="adj1" fmla="val 47130"/>
                  <a:gd name="adj2" fmla="val 100136"/>
                </a:avLst>
              </a:prstGeom>
              <a:blipFill>
                <a:blip r:embed="rId3"/>
                <a:stretch>
                  <a:fillRect l="-847" r="-226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9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6A2FE-8DD2-DD72-1E58-CB6183D983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71" y="1561394"/>
            <a:ext cx="5142857" cy="257142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9FA7056-C59F-F8B9-C338-3C8C35348016}"/>
              </a:ext>
            </a:extLst>
          </p:cNvPr>
          <p:cNvGrpSpPr/>
          <p:nvPr/>
        </p:nvGrpSpPr>
        <p:grpSpPr>
          <a:xfrm>
            <a:off x="3261168" y="150602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76C830-316F-2521-1446-582BDF81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BD725C-6B3C-4971-4859-3AA31467CA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BD5412-4340-69B8-9AFE-260A012CCB9E}"/>
              </a:ext>
            </a:extLst>
          </p:cNvPr>
          <p:cNvGrpSpPr/>
          <p:nvPr/>
        </p:nvGrpSpPr>
        <p:grpSpPr>
          <a:xfrm>
            <a:off x="4218837" y="1746060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0D66E2-C70A-5267-0474-7BA2E69CF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AF8DC5-29D7-0538-F356-7B6E4318484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0F4F2A1-1735-A39C-7F17-332D9D39A030}"/>
              </a:ext>
            </a:extLst>
          </p:cNvPr>
          <p:cNvSpPr txBox="1"/>
          <p:nvPr/>
        </p:nvSpPr>
        <p:spPr>
          <a:xfrm>
            <a:off x="1269580" y="4293343"/>
            <a:ext cx="691474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Output size</a:t>
            </a:r>
            <a:r>
              <a:rPr lang="en-US" sz="1600" dirty="0"/>
              <a:t>: The </a:t>
            </a:r>
            <a:r>
              <a:rPr lang="en-US" sz="1600" b="1" dirty="0">
                <a:solidFill>
                  <a:srgbClr val="7030A0"/>
                </a:solidFill>
              </a:rPr>
              <a:t>constant</a:t>
            </a:r>
            <a:r>
              <a:rPr lang="en-US" sz="1600" dirty="0"/>
              <a:t> mode ensures the </a:t>
            </a:r>
            <a:r>
              <a:rPr lang="en-US" sz="1600" b="1" dirty="0">
                <a:solidFill>
                  <a:srgbClr val="00B050"/>
                </a:solidFill>
              </a:rPr>
              <a:t>output</a:t>
            </a:r>
            <a:r>
              <a:rPr lang="en-US" sz="1600" dirty="0"/>
              <a:t> grid is the same as the </a:t>
            </a:r>
            <a:r>
              <a:rPr lang="en-US" sz="1600" b="1" dirty="0">
                <a:solidFill>
                  <a:srgbClr val="0070C0"/>
                </a:solidFill>
              </a:rPr>
              <a:t>input</a:t>
            </a:r>
            <a:r>
              <a:rPr lang="en-US" sz="1600" dirty="0"/>
              <a:t> grid</a:t>
            </a:r>
            <a:endParaRPr lang="en-US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Zero-padding</a:t>
            </a:r>
            <a:r>
              <a:rPr lang="en-US" sz="1600" dirty="0"/>
              <a:t>: The input grid is extended with zeros beyond its boundaries </a:t>
            </a:r>
            <a:r>
              <a:rPr lang="en-US" sz="1600" u="sng" dirty="0"/>
              <a:t>before</a:t>
            </a:r>
            <a:r>
              <a:rPr lang="en-US" sz="1600" dirty="0"/>
              <a:t> the convolution operation. This padding ensures that the kernel can overlap with all elements of the input grid, </a:t>
            </a:r>
            <a:r>
              <a:rPr lang="en-US" sz="1600" i="1" dirty="0"/>
              <a:t>even those near the edges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Convolution operation</a:t>
            </a:r>
            <a:r>
              <a:rPr lang="en-US" sz="1600" dirty="0"/>
              <a:t>: The kernel slides over the extended input grid, computing the </a:t>
            </a:r>
            <a:r>
              <a:rPr lang="en-US" sz="1600" b="1" dirty="0">
                <a:solidFill>
                  <a:srgbClr val="FF0000"/>
                </a:solidFill>
              </a:rPr>
              <a:t>dot product </a:t>
            </a:r>
            <a:r>
              <a:rPr lang="en-US" sz="1600" dirty="0"/>
              <a:t>at each input grid position</a:t>
            </a:r>
            <a:endParaRPr lang="en-US" sz="1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BEC569-CCBA-CF38-D574-177866880103}"/>
              </a:ext>
            </a:extLst>
          </p:cNvPr>
          <p:cNvGrpSpPr/>
          <p:nvPr/>
        </p:nvGrpSpPr>
        <p:grpSpPr>
          <a:xfrm>
            <a:off x="7140290" y="2193984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D74A1D-F48D-05D7-3085-10F64CF448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5C4F35-09EE-5EE0-447F-6D0A6FF5D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17A8C4D-6FDF-F1D7-858F-0BC899C72C23}"/>
              </a:ext>
            </a:extLst>
          </p:cNvPr>
          <p:cNvSpPr/>
          <p:nvPr/>
        </p:nvSpPr>
        <p:spPr>
          <a:xfrm>
            <a:off x="5554413" y="2267107"/>
            <a:ext cx="1428278" cy="2191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D7C86F-A5B7-4F5E-7CB3-83A6D2227B3D}"/>
              </a:ext>
            </a:extLst>
          </p:cNvPr>
          <p:cNvGrpSpPr/>
          <p:nvPr/>
        </p:nvGrpSpPr>
        <p:grpSpPr>
          <a:xfrm>
            <a:off x="5905245" y="2662442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7975FB-B0BC-819E-A798-9698756244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8D6649F-C2F6-A272-50BA-302BB0CF55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B5FF27-2861-0392-A899-D8FEC7F0D011}"/>
              </a:ext>
            </a:extLst>
          </p:cNvPr>
          <p:cNvGrpSpPr/>
          <p:nvPr/>
        </p:nvGrpSpPr>
        <p:grpSpPr>
          <a:xfrm>
            <a:off x="5626520" y="3173936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56DCA2-625C-F0D0-FD15-A5F988EE470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D97EA04-8170-6619-027A-ED63C6D42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94550D-21E7-B865-400F-A6661E1292D0}"/>
              </a:ext>
            </a:extLst>
          </p:cNvPr>
          <p:cNvGrpSpPr/>
          <p:nvPr/>
        </p:nvGrpSpPr>
        <p:grpSpPr>
          <a:xfrm>
            <a:off x="4039540" y="3802553"/>
            <a:ext cx="1076632" cy="369332"/>
            <a:chOff x="2157212" y="5373058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814B7BB-0A9A-345D-5101-5D9E7033962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E19D658-95C0-7799-944E-E9F1B6B6A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23116F-E1A9-BF7C-71B5-97D6537E3833}"/>
              </a:ext>
            </a:extLst>
          </p:cNvPr>
          <p:cNvSpPr txBox="1"/>
          <p:nvPr/>
        </p:nvSpPr>
        <p:spPr>
          <a:xfrm>
            <a:off x="4266602" y="1529711"/>
            <a:ext cx="2639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Max iterations to achieve stasis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558EBA-97F0-D66E-4270-BA216AF9E483}"/>
              </a:ext>
            </a:extLst>
          </p:cNvPr>
          <p:cNvSpPr/>
          <p:nvPr/>
        </p:nvSpPr>
        <p:spPr>
          <a:xfrm>
            <a:off x="2611262" y="2962048"/>
            <a:ext cx="2504910" cy="2191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6F1B4-F841-FA77-E15C-B348BA5533C3}"/>
              </a:ext>
            </a:extLst>
          </p:cNvPr>
          <p:cNvSpPr/>
          <p:nvPr/>
        </p:nvSpPr>
        <p:spPr>
          <a:xfrm>
            <a:off x="2604912" y="2505718"/>
            <a:ext cx="3015258" cy="2191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7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" grpId="0"/>
      <p:bldP spid="5" grpId="0" animBg="1"/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56EDCC0-0B43-4CB8-05ED-0E4AB5C29D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5" y="1778491"/>
            <a:ext cx="6876190" cy="351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87CFA2-823F-58E9-3EAB-C36A4B97F423}"/>
              </a:ext>
            </a:extLst>
          </p:cNvPr>
          <p:cNvGrpSpPr/>
          <p:nvPr/>
        </p:nvGrpSpPr>
        <p:grpSpPr>
          <a:xfrm>
            <a:off x="8034926" y="1972607"/>
            <a:ext cx="888713" cy="369332"/>
            <a:chOff x="4968362" y="2079211"/>
            <a:chExt cx="888713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1CCA6E-D21B-4B4B-F042-0C852B94B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48042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5A16C3-7CDC-84D5-5341-DBCB4DB88C16}"/>
                </a:ext>
              </a:extLst>
            </p:cNvPr>
            <p:cNvSpPr txBox="1"/>
            <p:nvPr/>
          </p:nvSpPr>
          <p:spPr>
            <a:xfrm>
              <a:off x="5473617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2C8D3-E4C5-B352-8381-370691B1B825}"/>
              </a:ext>
            </a:extLst>
          </p:cNvPr>
          <p:cNvSpPr/>
          <p:nvPr/>
        </p:nvSpPr>
        <p:spPr>
          <a:xfrm>
            <a:off x="6989841" y="2054802"/>
            <a:ext cx="882991" cy="204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8A12D5-E392-C285-B85B-7C394E008735}"/>
              </a:ext>
            </a:extLst>
          </p:cNvPr>
          <p:cNvGrpSpPr/>
          <p:nvPr/>
        </p:nvGrpSpPr>
        <p:grpSpPr>
          <a:xfrm>
            <a:off x="5931910" y="219720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7A5E8D6-39BF-6F1C-F657-28E2321E1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6AC6B5-26E8-F1BB-758F-6786CD48F6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0422EA-9620-DE48-3974-A22EDCC3FF8D}"/>
              </a:ext>
            </a:extLst>
          </p:cNvPr>
          <p:cNvGrpSpPr/>
          <p:nvPr/>
        </p:nvGrpSpPr>
        <p:grpSpPr>
          <a:xfrm>
            <a:off x="4436547" y="2681702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222C99-E3A0-B38C-CF39-3C4B1A7CE3F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B1D61C-45F6-BA9B-79CF-E2E9A7DA4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0368351-769E-13A2-2341-F355CA75CA96}"/>
              </a:ext>
            </a:extLst>
          </p:cNvPr>
          <p:cNvSpPr txBox="1"/>
          <p:nvPr/>
        </p:nvSpPr>
        <p:spPr>
          <a:xfrm>
            <a:off x="3177814" y="3519035"/>
            <a:ext cx="29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A function name has an intrinsic value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3B7B88-2B91-A0E2-7168-D3F2721F6482}"/>
              </a:ext>
            </a:extLst>
          </p:cNvPr>
          <p:cNvGrpSpPr/>
          <p:nvPr/>
        </p:nvGrpSpPr>
        <p:grpSpPr>
          <a:xfrm>
            <a:off x="4664895" y="3803320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6D5FBB-15AD-9F66-469D-FA10C16B386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780FBC2-AA0A-C31D-8523-6532E8427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3055C4B-99FA-EBF7-4E30-FBCAA2BC692C}"/>
              </a:ext>
            </a:extLst>
          </p:cNvPr>
          <p:cNvGrpSpPr/>
          <p:nvPr/>
        </p:nvGrpSpPr>
        <p:grpSpPr>
          <a:xfrm>
            <a:off x="3367904" y="4946873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8EA801-CFE9-FCB4-A798-10A430C9B1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0634A03-B0E3-969A-134F-8A7533247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C896AD1-5AC5-C8D5-3E9E-D69CC4B673FB}"/>
              </a:ext>
            </a:extLst>
          </p:cNvPr>
          <p:cNvSpPr txBox="1"/>
          <p:nvPr/>
        </p:nvSpPr>
        <p:spPr>
          <a:xfrm>
            <a:off x="4457174" y="4927730"/>
            <a:ext cx="2551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We are modeling a square grid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372F66-8C8B-FA30-5DF7-EC7A80E4729C}"/>
              </a:ext>
            </a:extLst>
          </p:cNvPr>
          <p:cNvSpPr/>
          <p:nvPr/>
        </p:nvSpPr>
        <p:spPr>
          <a:xfrm>
            <a:off x="1497024" y="3874213"/>
            <a:ext cx="1276404" cy="204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6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2" grpId="0"/>
      <p:bldP spid="39" grpId="0"/>
      <p:bldP spid="4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DE112A-4D72-8A6B-EDCD-2B8C1554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631679"/>
            <a:ext cx="7557025" cy="4645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3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79EDCD-0FED-41A6-195A-B0AAB5D8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10383"/>
            <a:ext cx="4457143" cy="1914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81FF6-73D7-AAC9-4D44-F30B1A79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65" y="4156279"/>
            <a:ext cx="4457143" cy="1914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F57BF-996A-DD28-641B-A0B43CB93C9E}"/>
              </a:ext>
            </a:extLst>
          </p:cNvPr>
          <p:cNvSpPr txBox="1"/>
          <p:nvPr/>
        </p:nvSpPr>
        <p:spPr>
          <a:xfrm>
            <a:off x="1187116" y="4588042"/>
            <a:ext cx="2045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Edit line 36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to set the </a:t>
            </a:r>
            <a:r>
              <a:rPr lang="en-US" sz="2000" b="1" dirty="0">
                <a:solidFill>
                  <a:srgbClr val="7030A0"/>
                </a:solidFill>
              </a:rPr>
              <a:t>right</a:t>
            </a:r>
            <a:r>
              <a:rPr lang="en-US" sz="2000" dirty="0">
                <a:solidFill>
                  <a:srgbClr val="7030A0"/>
                </a:solidFill>
              </a:rPr>
              <a:t> plate to +9V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A1F1E-2E5F-EBE7-F299-F9B508D12CC5}"/>
              </a:ext>
            </a:extLst>
          </p:cNvPr>
          <p:cNvSpPr/>
          <p:nvPr/>
        </p:nvSpPr>
        <p:spPr>
          <a:xfrm>
            <a:off x="2759967" y="2406436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E30F35-7C50-D838-7AD4-FEFF210203B1}"/>
              </a:ext>
            </a:extLst>
          </p:cNvPr>
          <p:cNvSpPr/>
          <p:nvPr/>
        </p:nvSpPr>
        <p:spPr>
          <a:xfrm>
            <a:off x="6133344" y="4646977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BE12893-1FA4-754B-C0F5-CED59A4C2384}"/>
              </a:ext>
            </a:extLst>
          </p:cNvPr>
          <p:cNvCxnSpPr>
            <a:stCxn id="11" idx="3"/>
            <a:endCxn id="12" idx="3"/>
          </p:cNvCxnSpPr>
          <p:nvPr/>
        </p:nvCxnSpPr>
        <p:spPr>
          <a:xfrm>
            <a:off x="2992578" y="2522741"/>
            <a:ext cx="3373377" cy="2240541"/>
          </a:xfrm>
          <a:prstGeom prst="bentConnector3">
            <a:avLst>
              <a:gd name="adj1" fmla="val 153143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0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BA241-81DD-B049-A6B6-888BAA205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3B3A2E-0801-E5CC-F864-A4CC20D9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1631679"/>
            <a:ext cx="7557025" cy="4645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7CC14-6877-62FE-81F5-01D0E6CB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A780C-E464-7A5C-0D33-F3680350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679A8-0900-1F98-E205-25247DC74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E632-2B01-BDA4-635E-6181D6E5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741" y="4180088"/>
            <a:ext cx="4190476" cy="1866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D595B-E0D1-9742-DD1A-715046118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910383"/>
            <a:ext cx="4457143" cy="1914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18E765-BAB0-1982-C1C0-7904F11E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8542D-3501-0A93-73FD-70261C2A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1B7E2-9CE4-EBC6-E126-90304A004B1D}"/>
              </a:ext>
            </a:extLst>
          </p:cNvPr>
          <p:cNvSpPr txBox="1"/>
          <p:nvPr/>
        </p:nvSpPr>
        <p:spPr>
          <a:xfrm>
            <a:off x="786063" y="4588042"/>
            <a:ext cx="2446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Edit lines 35 &amp; 36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to set the </a:t>
            </a:r>
            <a:r>
              <a:rPr lang="en-US" sz="2000" b="1" dirty="0">
                <a:solidFill>
                  <a:srgbClr val="7030A0"/>
                </a:solidFill>
              </a:rPr>
              <a:t>left</a:t>
            </a:r>
            <a:r>
              <a:rPr lang="en-US" sz="2000" dirty="0">
                <a:solidFill>
                  <a:srgbClr val="7030A0"/>
                </a:solidFill>
              </a:rPr>
              <a:t> &amp; </a:t>
            </a:r>
            <a:r>
              <a:rPr lang="en-US" sz="2000" b="1" dirty="0">
                <a:solidFill>
                  <a:srgbClr val="7030A0"/>
                </a:solidFill>
              </a:rPr>
              <a:t>right </a:t>
            </a:r>
            <a:r>
              <a:rPr lang="en-US" sz="2000" dirty="0">
                <a:solidFill>
                  <a:srgbClr val="7030A0"/>
                </a:solidFill>
              </a:rPr>
              <a:t>plates to -9V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A2D406-023F-78EB-A8BC-85497B9D2036}"/>
              </a:ext>
            </a:extLst>
          </p:cNvPr>
          <p:cNvSpPr/>
          <p:nvPr/>
        </p:nvSpPr>
        <p:spPr>
          <a:xfrm>
            <a:off x="2736153" y="2410440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E97E1-ABD6-F457-1E52-50E70DDD15AD}"/>
              </a:ext>
            </a:extLst>
          </p:cNvPr>
          <p:cNvSpPr/>
          <p:nvPr/>
        </p:nvSpPr>
        <p:spPr>
          <a:xfrm>
            <a:off x="6177210" y="4650204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EF3C0BC-189A-6241-5D60-161C2344B590}"/>
              </a:ext>
            </a:extLst>
          </p:cNvPr>
          <p:cNvCxnSpPr>
            <a:stCxn id="10" idx="3"/>
            <a:endCxn id="11" idx="3"/>
          </p:cNvCxnSpPr>
          <p:nvPr/>
        </p:nvCxnSpPr>
        <p:spPr>
          <a:xfrm>
            <a:off x="2968764" y="2526745"/>
            <a:ext cx="3441057" cy="2239764"/>
          </a:xfrm>
          <a:prstGeom prst="bentConnector3">
            <a:avLst>
              <a:gd name="adj1" fmla="val 146969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F8628F5-E7FF-3C44-C14F-E4F01B7F2834}"/>
              </a:ext>
            </a:extLst>
          </p:cNvPr>
          <p:cNvSpPr/>
          <p:nvPr/>
        </p:nvSpPr>
        <p:spPr>
          <a:xfrm>
            <a:off x="2736153" y="2163793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C9C39F-625E-D3DD-E835-2EA2F15F97C8}"/>
              </a:ext>
            </a:extLst>
          </p:cNvPr>
          <p:cNvSpPr/>
          <p:nvPr/>
        </p:nvSpPr>
        <p:spPr>
          <a:xfrm>
            <a:off x="6080958" y="4403557"/>
            <a:ext cx="232611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8F263E7-D469-96FF-D5F7-E5819D9D48F2}"/>
              </a:ext>
            </a:extLst>
          </p:cNvPr>
          <p:cNvCxnSpPr>
            <a:stCxn id="13" idx="3"/>
            <a:endCxn id="14" idx="3"/>
          </p:cNvCxnSpPr>
          <p:nvPr/>
        </p:nvCxnSpPr>
        <p:spPr>
          <a:xfrm>
            <a:off x="2968764" y="2280098"/>
            <a:ext cx="3344805" cy="2239764"/>
          </a:xfrm>
          <a:prstGeom prst="bentConnector3">
            <a:avLst>
              <a:gd name="adj1" fmla="val 10683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7402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CBF4-7538-F999-7686-8C03B6671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39A761-5566-255E-818E-EEAA0851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631679"/>
            <a:ext cx="7557026" cy="4645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CC751-DD57-DA15-AAA5-0A6C21D0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parallel_plates.py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B6238-A562-A131-8877-EF27CEE2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Method (</a:t>
                </a:r>
                <a:r>
                  <a:rPr lang="en-US" sz="2400" b="1" dirty="0"/>
                  <a:t>forward-in-time step analysis</a:t>
                </a:r>
                <a:r>
                  <a:rPr lang="en-US" sz="2400" dirty="0"/>
                  <a:t>) yields numeric solutions to differential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model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order differentials by representing them as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chain of linked 1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st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order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Euler-Cromer is better when modelling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harmonic oscillators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higher-order approach like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Runge-Kutta</a:t>
                </a:r>
                <a:r>
                  <a:rPr lang="en-US" sz="2000" dirty="0"/>
                  <a:t> improves accuracy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Increasing the number of time steps (decreasing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improves the accuracy of the estimations, but then requires more time to run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D42292-4054-DD35-DAB0-EB29893C0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744" y="1825625"/>
            <a:ext cx="4125106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package has many numerical solvers for </a:t>
            </a:r>
            <a:r>
              <a:rPr lang="en-US" sz="2400" b="1" dirty="0"/>
              <a:t>systems</a:t>
            </a:r>
            <a:r>
              <a:rPr lang="en-US" sz="2400" dirty="0"/>
              <a:t> of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a simple set of </a:t>
            </a:r>
            <a:r>
              <a:rPr lang="en-US" sz="2400" b="1" dirty="0">
                <a:solidFill>
                  <a:srgbClr val="0070C0"/>
                </a:solidFill>
              </a:rPr>
              <a:t>linked</a:t>
            </a:r>
            <a:r>
              <a:rPr lang="en-US" sz="2400" dirty="0"/>
              <a:t> differential equations can yield highly complex long-term behavior of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dynamical systems have </a:t>
            </a:r>
            <a:r>
              <a:rPr lang="en-US" sz="2400" b="1" dirty="0">
                <a:solidFill>
                  <a:srgbClr val="FF0000"/>
                </a:solidFill>
              </a:rPr>
              <a:t>critical values </a:t>
            </a:r>
            <a:r>
              <a:rPr lang="en-US" sz="2400" dirty="0"/>
              <a:t>that are related to its fundamental equilibrium points (consider the damping constant)</a:t>
            </a:r>
          </a:p>
          <a:p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1A6979-6433-323B-A0AF-A877F41C5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24502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estimate solutions to systems of linked </a:t>
            </a:r>
            <a:r>
              <a:rPr lang="en-US" sz="2400" b="1" dirty="0">
                <a:solidFill>
                  <a:srgbClr val="7030A0"/>
                </a:solidFill>
              </a:rPr>
              <a:t>non-linear</a:t>
            </a:r>
            <a:r>
              <a:rPr lang="en-US" sz="2400" dirty="0"/>
              <a:t> ODEs using the Runge-</a:t>
            </a:r>
            <a:r>
              <a:rPr lang="en-US" sz="2400" dirty="0" err="1"/>
              <a:t>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S-I-R</a:t>
            </a:r>
            <a:r>
              <a:rPr lang="en-US" sz="2400" dirty="0"/>
              <a:t> epidemiology models have been greatly enhanced by modern research in computational biology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language of all science is </a:t>
            </a:r>
            <a:r>
              <a:rPr lang="en-US" sz="2400" b="1" dirty="0">
                <a:solidFill>
                  <a:srgbClr val="FF0000"/>
                </a:solidFill>
              </a:rPr>
              <a:t>Differential Equations </a:t>
            </a:r>
            <a:r>
              <a:rPr lang="en-US" sz="2400" dirty="0"/>
              <a:t>– please try to learn about them!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harmonograph.py</a:t>
            </a:r>
            <a:r>
              <a:rPr lang="en-US" sz="2400" dirty="0"/>
              <a:t> to reproduce this ellipse: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97F17-3390-6C65-E903-4F2D747A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60" y="2288882"/>
            <a:ext cx="3886879" cy="29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80" y="1468581"/>
            <a:ext cx="7142639" cy="469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3" y="434446"/>
            <a:ext cx="1252307" cy="103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684" y="2013945"/>
            <a:ext cx="1084006" cy="314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25" y="1825863"/>
            <a:ext cx="1164724" cy="3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25" y="1825073"/>
            <a:ext cx="271495" cy="13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554" y="1825073"/>
            <a:ext cx="271495" cy="133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775" y="1702194"/>
            <a:ext cx="271495" cy="13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25509-B454-4BEE-8C52-95FD01B75869}"/>
              </a:ext>
            </a:extLst>
          </p:cNvPr>
          <p:cNvSpPr txBox="1"/>
          <p:nvPr/>
        </p:nvSpPr>
        <p:spPr>
          <a:xfrm>
            <a:off x="303938" y="4653981"/>
            <a:ext cx="1739495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</p:spTree>
    <p:extLst>
      <p:ext uri="{BB962C8B-B14F-4D97-AF65-F5344CB8AC3E}">
        <p14:creationId xmlns:p14="http://schemas.microsoft.com/office/powerpoint/2010/main" val="2588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6031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Create a Jupyter Lab notebook file called </a:t>
            </a:r>
            <a:r>
              <a:rPr lang="en-US" sz="2400" b="1" dirty="0"/>
              <a:t>rlc_circuit.ipynb</a:t>
            </a:r>
          </a:p>
          <a:p>
            <a:r>
              <a:rPr lang="en-US" sz="2400" dirty="0"/>
              <a:t>Your code should plot the current over time flowing through an RLC circuit that maintains a constant DC voltage</a:t>
            </a:r>
          </a:p>
          <a:p>
            <a:r>
              <a:rPr lang="en-US" sz="2400" dirty="0"/>
              <a:t>Use SciPy to estimate this 2</a:t>
            </a:r>
            <a:r>
              <a:rPr lang="en-US" sz="2400" baseline="30000" dirty="0"/>
              <a:t>nd</a:t>
            </a:r>
            <a:r>
              <a:rPr lang="en-US" sz="2400" dirty="0"/>
              <a:t> order homogenous ODE out to 1 second in duration using these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5635C-100D-8609-90C1-2BFAD82F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1690689"/>
            <a:ext cx="1185327" cy="1641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/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AB117CF-7DA1-3DB8-1D81-7B8BB7D65B3D}"/>
              </a:ext>
            </a:extLst>
          </p:cNvPr>
          <p:cNvSpPr txBox="1"/>
          <p:nvPr/>
        </p:nvSpPr>
        <p:spPr>
          <a:xfrm>
            <a:off x="6550701" y="4399613"/>
            <a:ext cx="1708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0.1 Ohms</a:t>
            </a:r>
          </a:p>
          <a:p>
            <a:r>
              <a:rPr lang="en-US" dirty="0"/>
              <a:t>L = 0.01 Henries</a:t>
            </a:r>
          </a:p>
          <a:p>
            <a:r>
              <a:rPr lang="en-US" dirty="0"/>
              <a:t>C = 0.01 Farads</a:t>
            </a:r>
          </a:p>
          <a:p>
            <a:r>
              <a:rPr lang="en-US" dirty="0"/>
              <a:t>Initial I = 1 Amp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C61559-0B8D-BFFA-801B-CF362D07B1A3}"/>
              </a:ext>
            </a:extLst>
          </p:cNvPr>
          <p:cNvCxnSpPr/>
          <p:nvPr/>
        </p:nvCxnSpPr>
        <p:spPr>
          <a:xfrm>
            <a:off x="4796852" y="4931764"/>
            <a:ext cx="1661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86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AF0609-4960-D24E-962F-CA51DABD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5" y="1282089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  <a:r>
              <a:rPr lang="en-US" sz="3200" dirty="0">
                <a:latin typeface="+mn-lt"/>
              </a:rPr>
              <a:t> (hint)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9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68987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5523" y="2875935"/>
            <a:ext cx="2802193" cy="280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C50C-E54F-5936-20F2-2D115732C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9CE338-5106-C02A-4F9D-FC0E8561A0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86" y="1577151"/>
            <a:ext cx="6571429" cy="4219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E15EC-E48D-CFEC-E490-A24A0868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88874-1AD8-0413-497B-8A852F7B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DDA350-F84E-ADFB-29FF-C29DF602B61B}"/>
              </a:ext>
            </a:extLst>
          </p:cNvPr>
          <p:cNvGrpSpPr/>
          <p:nvPr/>
        </p:nvGrpSpPr>
        <p:grpSpPr>
          <a:xfrm>
            <a:off x="4553455" y="427955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14B529B-FA33-76E1-D77A-0FBC71667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F21CF2-A193-221C-64F4-87716438AC6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92A245-1F7E-CDA7-7D8A-71D30E4733E7}"/>
              </a:ext>
            </a:extLst>
          </p:cNvPr>
          <p:cNvGrpSpPr/>
          <p:nvPr/>
        </p:nvGrpSpPr>
        <p:grpSpPr>
          <a:xfrm>
            <a:off x="3922472" y="4518875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A72334-608E-16EF-CF34-DFE7BF8205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B355A6-8A9C-3AC1-147A-F7E9E793AE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57D85B-D91C-EE5F-D8C5-F928109A228F}"/>
              </a:ext>
            </a:extLst>
          </p:cNvPr>
          <p:cNvGrpSpPr/>
          <p:nvPr/>
        </p:nvGrpSpPr>
        <p:grpSpPr>
          <a:xfrm>
            <a:off x="7164603" y="4750917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84A4B84-5E7C-93D2-B8E1-5A6A7C65F62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C50DDA5-703B-3C6D-D639-9FCDC1075C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D67C178-402F-6543-CC6A-11D3F650E17B}"/>
              </a:ext>
            </a:extLst>
          </p:cNvPr>
          <p:cNvGrpSpPr/>
          <p:nvPr/>
        </p:nvGrpSpPr>
        <p:grpSpPr>
          <a:xfrm>
            <a:off x="5101192" y="5315983"/>
            <a:ext cx="1064340" cy="369332"/>
            <a:chOff x="3647644" y="5421073"/>
            <a:chExt cx="1064340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7E4B74-C17B-2B91-577B-AE3BC9C75E2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1825883-B2FD-F757-4F05-36EE88A54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77893F-31F9-DF30-D010-FB527534DF0C}"/>
                  </a:ext>
                </a:extLst>
              </p:cNvPr>
              <p:cNvSpPr txBox="1"/>
              <p:nvPr/>
            </p:nvSpPr>
            <p:spPr>
              <a:xfrm>
                <a:off x="4862896" y="3500300"/>
                <a:ext cx="24141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We will estimate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over 100 equal time intervals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77893F-31F9-DF30-D010-FB527534D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896" y="3500300"/>
                <a:ext cx="2414150" cy="523220"/>
              </a:xfrm>
              <a:prstGeom prst="rect">
                <a:avLst/>
              </a:prstGeom>
              <a:blipFill>
                <a:blip r:embed="rId3"/>
                <a:stretch>
                  <a:fillRect t="-2326" r="-25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E7A85932-8087-C5F9-1ACC-03180D7F120D}"/>
              </a:ext>
            </a:extLst>
          </p:cNvPr>
          <p:cNvSpPr/>
          <p:nvPr/>
        </p:nvSpPr>
        <p:spPr>
          <a:xfrm>
            <a:off x="4625600" y="4823668"/>
            <a:ext cx="2481053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DEF336-3AD3-3FC9-FBAB-1390C1E73341}"/>
              </a:ext>
            </a:extLst>
          </p:cNvPr>
          <p:cNvSpPr/>
          <p:nvPr/>
        </p:nvSpPr>
        <p:spPr>
          <a:xfrm>
            <a:off x="1686802" y="4823668"/>
            <a:ext cx="271463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693179-F851-359D-737D-333270A86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467" y="5882660"/>
            <a:ext cx="2190476" cy="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5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  <p:bldP spid="7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C7CD-2E02-3E69-51EC-DAF04849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48F98-7669-FB28-7343-66CB5091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3344D-E630-72E1-0807-4CA2560D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53C14-33DC-8F6E-0C64-9B2E8B7ACA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8" y="1580423"/>
            <a:ext cx="8257143" cy="44190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7558E54-AFB8-2119-2C6B-A465B8FF368A}"/>
              </a:ext>
            </a:extLst>
          </p:cNvPr>
          <p:cNvGrpSpPr/>
          <p:nvPr/>
        </p:nvGrpSpPr>
        <p:grpSpPr>
          <a:xfrm>
            <a:off x="2484718" y="49555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359C89-FC94-3E87-C9E3-CEFB8EB8A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54404-F35F-E243-E4F7-E5ECDC5FE89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0DE2979-8806-7775-CD2D-BFA8AE1014D0}"/>
              </a:ext>
            </a:extLst>
          </p:cNvPr>
          <p:cNvSpPr/>
          <p:nvPr/>
        </p:nvSpPr>
        <p:spPr>
          <a:xfrm>
            <a:off x="628650" y="2077453"/>
            <a:ext cx="6518108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54DC89-88F0-A6D9-86F8-3803F643C4B7}"/>
              </a:ext>
            </a:extLst>
          </p:cNvPr>
          <p:cNvGrpSpPr/>
          <p:nvPr/>
        </p:nvGrpSpPr>
        <p:grpSpPr>
          <a:xfrm>
            <a:off x="2484718" y="518837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B11D5F-BA7E-7183-4FFB-C0E02FE25B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05C086-3F2F-8FDD-F15A-0A0E9C0B527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3A4C6F9-C680-7B1C-9CD7-6ED10B8DC551}"/>
              </a:ext>
            </a:extLst>
          </p:cNvPr>
          <p:cNvSpPr/>
          <p:nvPr/>
        </p:nvSpPr>
        <p:spPr>
          <a:xfrm>
            <a:off x="628649" y="2412303"/>
            <a:ext cx="7985961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9E3005-5CCB-682E-40E8-ABC4673C5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14" y="3605571"/>
            <a:ext cx="1133333" cy="1933333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3675EC3-12E6-863B-182C-1EC70A4FC961}"/>
              </a:ext>
            </a:extLst>
          </p:cNvPr>
          <p:cNvGrpSpPr/>
          <p:nvPr/>
        </p:nvGrpSpPr>
        <p:grpSpPr>
          <a:xfrm>
            <a:off x="4519809" y="5644147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7E0360-2624-7A4E-7AAF-6F71DAF78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5278E0E-644D-A5D2-F680-FBA031CD4B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28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DB6AD-A269-F54F-97AC-A8EBE77BE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C7358-1340-E576-E1C2-651328E821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987155"/>
            <a:ext cx="6095238" cy="28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25D0D-BA55-C5E1-28DC-4CE165F2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4F9D1-0284-72F0-9364-FB897B8E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EB83C1-CD3F-6B76-D230-A916D3744831}"/>
              </a:ext>
            </a:extLst>
          </p:cNvPr>
          <p:cNvGrpSpPr/>
          <p:nvPr/>
        </p:nvGrpSpPr>
        <p:grpSpPr>
          <a:xfrm>
            <a:off x="3039024" y="385962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BC188E6-F3A4-B86D-989C-7FA991818C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C4994A-D97D-7CB6-CE7E-D655455BD5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C094817-D3F3-7DC3-FF3D-44B1F4E6CF63}"/>
              </a:ext>
            </a:extLst>
          </p:cNvPr>
          <p:cNvSpPr/>
          <p:nvPr/>
        </p:nvSpPr>
        <p:spPr>
          <a:xfrm>
            <a:off x="1701966" y="2475864"/>
            <a:ext cx="5846597" cy="2673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34DFE2-49D2-5DAD-81F0-4463BC882979}"/>
              </a:ext>
            </a:extLst>
          </p:cNvPr>
          <p:cNvSpPr/>
          <p:nvPr/>
        </p:nvSpPr>
        <p:spPr>
          <a:xfrm>
            <a:off x="1701966" y="2762213"/>
            <a:ext cx="3624013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1078A2-8333-DE82-16A2-904BF5411FE1}"/>
              </a:ext>
            </a:extLst>
          </p:cNvPr>
          <p:cNvGrpSpPr/>
          <p:nvPr/>
        </p:nvGrpSpPr>
        <p:grpSpPr>
          <a:xfrm>
            <a:off x="3039024" y="409414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32D01A-723A-F4FF-4875-6911A6F45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BA3F02-59CF-6C08-BFFE-93A619765A5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1C17B-A3F6-2CDA-BB4C-38448435A86A}"/>
              </a:ext>
            </a:extLst>
          </p:cNvPr>
          <p:cNvGrpSpPr/>
          <p:nvPr/>
        </p:nvGrpSpPr>
        <p:grpSpPr>
          <a:xfrm>
            <a:off x="5596299" y="4549854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366BEC-A243-6FAE-0DBB-5A089A9D10A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0FEA224-0E40-B26D-9E53-96F394B9A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D897F2E-0444-3A55-46CA-517DAD334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03" y="3787913"/>
            <a:ext cx="1247619" cy="1838095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AAD0CBC-EF1E-4D5C-3E8B-339BDE8D3C89}"/>
              </a:ext>
            </a:extLst>
          </p:cNvPr>
          <p:cNvSpPr/>
          <p:nvPr/>
        </p:nvSpPr>
        <p:spPr>
          <a:xfrm>
            <a:off x="7651365" y="4161255"/>
            <a:ext cx="517242" cy="25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9F76-3523-9AEB-69A1-0796872CE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B03B-2A8B-3615-C602-5D1AF108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F5F8B-83CA-9849-9FC1-91D68A9F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16F61-2D59-5A01-CF9A-9C081F8B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64"/>
          <a:stretch>
            <a:fillRect/>
          </a:stretch>
        </p:blipFill>
        <p:spPr>
          <a:xfrm>
            <a:off x="400571" y="1967928"/>
            <a:ext cx="8342857" cy="33277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4E535E1-2641-4316-D286-45D2617E18E9}"/>
              </a:ext>
            </a:extLst>
          </p:cNvPr>
          <p:cNvGrpSpPr/>
          <p:nvPr/>
        </p:nvGrpSpPr>
        <p:grpSpPr>
          <a:xfrm>
            <a:off x="3103392" y="396694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B4DFD70-0148-A375-03E0-2BFF90FD9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6CACC5-BC87-0286-0DB5-23AD2B21059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F47DC-F436-8F90-B691-B84649DF3549}"/>
              </a:ext>
            </a:extLst>
          </p:cNvPr>
          <p:cNvSpPr/>
          <p:nvPr/>
        </p:nvSpPr>
        <p:spPr>
          <a:xfrm>
            <a:off x="644692" y="2147889"/>
            <a:ext cx="4051133" cy="2531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CDE4A0-DF86-6C20-A1B2-997164490E76}"/>
              </a:ext>
            </a:extLst>
          </p:cNvPr>
          <p:cNvSpPr/>
          <p:nvPr/>
        </p:nvSpPr>
        <p:spPr>
          <a:xfrm>
            <a:off x="628650" y="2446446"/>
            <a:ext cx="6642100" cy="2950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334F16-3171-8DD7-65F4-3437039ECB45}"/>
              </a:ext>
            </a:extLst>
          </p:cNvPr>
          <p:cNvGrpSpPr/>
          <p:nvPr/>
        </p:nvGrpSpPr>
        <p:grpSpPr>
          <a:xfrm>
            <a:off x="3247770" y="420172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29DFC0A-8CAD-30B2-3B6B-70FC41F22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94D7C0-F2BD-1621-721E-F57D993BE1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C63A21D-D85E-C2D3-9E29-D736F057A4E9}"/>
              </a:ext>
            </a:extLst>
          </p:cNvPr>
          <p:cNvSpPr/>
          <p:nvPr/>
        </p:nvSpPr>
        <p:spPr>
          <a:xfrm>
            <a:off x="619894" y="2703375"/>
            <a:ext cx="7978674" cy="5008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F31F85-4438-4F61-DCE7-B95352C632E7}"/>
              </a:ext>
            </a:extLst>
          </p:cNvPr>
          <p:cNvGrpSpPr/>
          <p:nvPr/>
        </p:nvGrpSpPr>
        <p:grpSpPr>
          <a:xfrm>
            <a:off x="4497389" y="4412056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5D126B-C49D-F93A-4C33-8FB587D03DF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1042C8-598B-C5B2-4773-9695E8D85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00063C-F94B-463A-F3D8-08CDBAD7EA4A}"/>
              </a:ext>
            </a:extLst>
          </p:cNvPr>
          <p:cNvGrpSpPr/>
          <p:nvPr/>
        </p:nvGrpSpPr>
        <p:grpSpPr>
          <a:xfrm>
            <a:off x="4543204" y="4908206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CD4591-DC27-5994-894C-90056C33C9D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1913F0F-8F7B-82E9-AFCD-A14A0712E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178B3A3-45D9-DDBE-AD41-A56A93BB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97" y="4413114"/>
            <a:ext cx="1790476" cy="1895238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CFF9450-292F-DCA0-3EB2-A97CFCF05548}"/>
              </a:ext>
            </a:extLst>
          </p:cNvPr>
          <p:cNvSpPr/>
          <p:nvPr/>
        </p:nvSpPr>
        <p:spPr>
          <a:xfrm>
            <a:off x="6504731" y="4821494"/>
            <a:ext cx="505669" cy="1442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992966-E6AD-107B-6B19-9DE8482491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78" r="4471"/>
          <a:stretch>
            <a:fillRect/>
          </a:stretch>
        </p:blipFill>
        <p:spPr>
          <a:xfrm>
            <a:off x="400571" y="1642690"/>
            <a:ext cx="8342857" cy="3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8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98C07-EBAE-678C-3C8D-7B0641637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107724-9B9B-499B-8803-8114D41FFE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86" y="1801876"/>
            <a:ext cx="3571429" cy="286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4B9F48-7C2E-008D-7F67-668FB720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9C969-3380-7F53-8F20-5E899A284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E5A2B9-90E5-D62D-7CDD-277E2514D8DE}"/>
              </a:ext>
            </a:extLst>
          </p:cNvPr>
          <p:cNvGrpSpPr/>
          <p:nvPr/>
        </p:nvGrpSpPr>
        <p:grpSpPr>
          <a:xfrm>
            <a:off x="5389205" y="1785834"/>
            <a:ext cx="841600" cy="369332"/>
            <a:chOff x="4968362" y="2079211"/>
            <a:chExt cx="841600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56CB81B-1F89-A4F5-FFEB-5FCA889AF2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4581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B4E699-F86C-3776-C013-DFB6510412A8}"/>
                </a:ext>
              </a:extLst>
            </p:cNvPr>
            <p:cNvSpPr txBox="1"/>
            <p:nvPr/>
          </p:nvSpPr>
          <p:spPr>
            <a:xfrm>
              <a:off x="542650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A99CB-40D0-0FA0-49F6-E5DBAD4F1E89}"/>
              </a:ext>
            </a:extLst>
          </p:cNvPr>
          <p:cNvGrpSpPr/>
          <p:nvPr/>
        </p:nvGrpSpPr>
        <p:grpSpPr>
          <a:xfrm>
            <a:off x="4563894" y="3392179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20E80C-8BA9-BFEF-59D1-991B7195D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042314-B8B2-3659-D6CE-11BD6E52EF3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B29A65-0380-C856-076B-38E3BF47AE1E}"/>
              </a:ext>
            </a:extLst>
          </p:cNvPr>
          <p:cNvGrpSpPr/>
          <p:nvPr/>
        </p:nvGrpSpPr>
        <p:grpSpPr>
          <a:xfrm>
            <a:off x="4234223" y="430405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E63AAE-FCD1-210D-351C-73865DA5C6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2089FD-B628-51FB-1A66-4B2D5C9C0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985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E501D-FBF7-E87D-10EC-4267A8481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9826C-6AEE-B382-BF13-AC8446B5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57" y="1439197"/>
            <a:ext cx="6342086" cy="50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46BE5-CB41-A7C3-1070-C4F2E6AA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fluorine18_decay.ipynb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7FB1F-3A0C-9364-5B97-D2CA8647B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F3783-9F12-8567-AFCB-3957112BE8AB}"/>
              </a:ext>
            </a:extLst>
          </p:cNvPr>
          <p:cNvSpPr txBox="1"/>
          <p:nvPr/>
        </p:nvSpPr>
        <p:spPr>
          <a:xfrm>
            <a:off x="688670" y="4080053"/>
            <a:ext cx="2124945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5%</a:t>
            </a:r>
            <a:r>
              <a:rPr lang="en-US" dirty="0">
                <a:solidFill>
                  <a:srgbClr val="0070C0"/>
                </a:solidFill>
              </a:rPr>
              <a:t> of the injected Flourine-18 must still be present to be detected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4711B6-7BDA-929C-45D8-C74CC0314CDF}"/>
              </a:ext>
            </a:extLst>
          </p:cNvPr>
          <p:cNvCxnSpPr>
            <a:cxnSpLocks/>
          </p:cNvCxnSpPr>
          <p:nvPr/>
        </p:nvCxnSpPr>
        <p:spPr>
          <a:xfrm>
            <a:off x="1941239" y="5483621"/>
            <a:ext cx="248471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DC41DC-14AB-34BD-F1C1-9845ED63828C}"/>
              </a:ext>
            </a:extLst>
          </p:cNvPr>
          <p:cNvSpPr txBox="1"/>
          <p:nvPr/>
        </p:nvSpPr>
        <p:spPr>
          <a:xfrm>
            <a:off x="3822414" y="2060456"/>
            <a:ext cx="4859592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What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two</a:t>
            </a:r>
            <a:r>
              <a:rPr lang="en-US" dirty="0">
                <a:solidFill>
                  <a:srgbClr val="0070C0"/>
                </a:solidFill>
              </a:rPr>
              <a:t> key concepts does this graph suggest?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After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12 hours </a:t>
            </a:r>
            <a:r>
              <a:rPr lang="en-US" dirty="0">
                <a:solidFill>
                  <a:srgbClr val="0070C0"/>
                </a:solidFill>
              </a:rPr>
              <a:t>the ingested Fluorine-18 has decayed enough to not be a lingering threat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Medical staff must get patients into the PET scan within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~5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hours after taking Fluorine-18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094E98-1BB3-2582-C5E7-77595AB24322}"/>
              </a:ext>
            </a:extLst>
          </p:cNvPr>
          <p:cNvCxnSpPr>
            <a:cxnSpLocks/>
          </p:cNvCxnSpPr>
          <p:nvPr/>
        </p:nvCxnSpPr>
        <p:spPr>
          <a:xfrm>
            <a:off x="4425950" y="5483621"/>
            <a:ext cx="0" cy="40680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13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Part 1 of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676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Leverage </a:t>
            </a:r>
            <a:r>
              <a:rPr lang="en-US" sz="2400" b="1" dirty="0">
                <a:solidFill>
                  <a:srgbClr val="7030A0"/>
                </a:solidFill>
              </a:rPr>
              <a:t>Euler’s Method </a:t>
            </a:r>
            <a:r>
              <a:rPr lang="en-US" sz="2400" dirty="0"/>
              <a:t>(derived from Fermat's definition of the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derivative) to estimate numerical solutions to the differential equation that models the radioactive decay of </a:t>
            </a:r>
            <a:r>
              <a:rPr lang="en-US" sz="2400" b="1" dirty="0"/>
              <a:t>Carbon-14</a:t>
            </a:r>
            <a:r>
              <a:rPr lang="en-US" sz="2400" dirty="0"/>
              <a:t> and </a:t>
            </a:r>
            <a:r>
              <a:rPr lang="en-US" sz="2400" b="1" dirty="0"/>
              <a:t>Fluorine-18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Euler’s Method to model the </a:t>
            </a:r>
            <a:r>
              <a:rPr lang="en-US" sz="2400" b="1" dirty="0">
                <a:solidFill>
                  <a:srgbClr val="0070C0"/>
                </a:solidFill>
              </a:rPr>
              <a:t>simple harmonic motion </a:t>
            </a:r>
            <a:r>
              <a:rPr lang="en-US" sz="2400" dirty="0"/>
              <a:t>of a single (unforced, undamped) pendulum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importance of </a:t>
            </a:r>
            <a:r>
              <a:rPr lang="en-US" sz="2400" b="1" dirty="0">
                <a:solidFill>
                  <a:srgbClr val="FF0000"/>
                </a:solidFill>
              </a:rPr>
              <a:t>stability</a:t>
            </a:r>
            <a:r>
              <a:rPr lang="en-US" sz="2400" dirty="0"/>
              <a:t> in numerical solutions by implementing </a:t>
            </a:r>
            <a:r>
              <a:rPr lang="en-US" sz="2400" b="1" dirty="0"/>
              <a:t>Cromer’s</a:t>
            </a:r>
            <a:r>
              <a:rPr lang="en-US" sz="2400" dirty="0"/>
              <a:t> </a:t>
            </a:r>
            <a:r>
              <a:rPr lang="en-US" sz="2400" b="1" dirty="0"/>
              <a:t>fix</a:t>
            </a:r>
            <a:r>
              <a:rPr lang="en-US" sz="2400" dirty="0"/>
              <a:t> for </a:t>
            </a:r>
            <a:r>
              <a:rPr lang="en-US" sz="2400" b="1" dirty="0">
                <a:solidFill>
                  <a:srgbClr val="7030A0"/>
                </a:solidFill>
              </a:rPr>
              <a:t>Euler’s Method</a:t>
            </a:r>
            <a:r>
              <a:rPr lang="en-US" sz="2400" dirty="0"/>
              <a:t> that eliminates the possible artificial energy gain in the long-term evolution of an oscillatory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Numerically estimate the solution to a non-linear differential equation using the </a:t>
            </a:r>
            <a:r>
              <a:rPr lang="en-US" sz="2400" b="1" dirty="0">
                <a:solidFill>
                  <a:srgbClr val="00B050"/>
                </a:solidFill>
              </a:rPr>
              <a:t>Runge-Kutta</a:t>
            </a:r>
            <a:r>
              <a:rPr lang="en-US" sz="2400" dirty="0"/>
              <a:t> method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3118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183682"/>
            <a:ext cx="1775166" cy="1644445"/>
            <a:chOff x="6137333" y="4800600"/>
            <a:chExt cx="177516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7516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9FD2FA-1792-4EC7-BCB6-DEE0519F1A09}"/>
              </a:ext>
            </a:extLst>
          </p:cNvPr>
          <p:cNvSpPr/>
          <p:nvPr/>
        </p:nvSpPr>
        <p:spPr>
          <a:xfrm>
            <a:off x="6928886" y="2921480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But Euler’s Method works only on 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first order</a:t>
            </a:r>
            <a:r>
              <a:rPr lang="en-US" sz="1600" b="1" dirty="0"/>
              <a:t> ODEs! </a:t>
            </a:r>
            <a:r>
              <a:rPr lang="en-US" sz="1600" b="1" dirty="0">
                <a:sym typeface="Wingdings" panose="05000000000000000000" pitchFamily="2" charset="2"/>
              </a:rPr>
              <a:t>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66209" y="4528850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i="1" dirty="0"/>
              <a:t>linked</a:t>
            </a:r>
            <a:r>
              <a:rPr lang="en-US" sz="1400" dirty="0"/>
              <a:t> first-order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71603" y="5587269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F8222E-DE50-1CBE-335A-FAED0A5E0C97}"/>
              </a:ext>
            </a:extLst>
          </p:cNvPr>
          <p:cNvGrpSpPr/>
          <p:nvPr/>
        </p:nvGrpSpPr>
        <p:grpSpPr>
          <a:xfrm>
            <a:off x="845271" y="3550990"/>
            <a:ext cx="1698049" cy="557037"/>
            <a:chOff x="845271" y="3640930"/>
            <a:chExt cx="1698049" cy="55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/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400" dirty="0">
                      <a:ln>
                        <a:noFill/>
                      </a:ln>
                      <a:solidFill>
                        <a:srgbClr val="7030A0"/>
                      </a:solidFill>
                    </a:rPr>
                    <a:t> when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14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blipFill>
                  <a:blip r:embed="rId1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CC806E-788E-1D2D-DA5D-AE8E1F476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4296" y="3640930"/>
              <a:ext cx="0" cy="26592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AE5114-7458-814B-F0DC-565E5A39169D}"/>
              </a:ext>
            </a:extLst>
          </p:cNvPr>
          <p:cNvSpPr txBox="1"/>
          <p:nvPr/>
        </p:nvSpPr>
        <p:spPr>
          <a:xfrm>
            <a:off x="391015" y="4637313"/>
            <a:ext cx="1782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2</a:t>
            </a:r>
            <a:r>
              <a:rPr lang="en-US" sz="1400" baseline="30000" dirty="0">
                <a:solidFill>
                  <a:srgbClr val="7030A0"/>
                </a:solidFill>
              </a:rPr>
              <a:t>nd</a:t>
            </a:r>
            <a:r>
              <a:rPr lang="en-US" sz="1400" dirty="0">
                <a:solidFill>
                  <a:srgbClr val="7030A0"/>
                </a:solidFill>
              </a:rPr>
              <a:t> derivative of both sides with respect to time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B97B4-9BEC-BF80-A16A-BDA3AFBB6361}"/>
              </a:ext>
            </a:extLst>
          </p:cNvPr>
          <p:cNvGrpSpPr/>
          <p:nvPr/>
        </p:nvGrpSpPr>
        <p:grpSpPr>
          <a:xfrm>
            <a:off x="2350903" y="2215607"/>
            <a:ext cx="1592820" cy="738664"/>
            <a:chOff x="2820111" y="2466681"/>
            <a:chExt cx="159282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/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length</a:t>
                  </a:r>
                </a:p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of the rod (constant)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blipFill>
                  <a:blip r:embed="rId17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7634323-B1CF-0078-EB31-1ECB92954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0111" y="2728291"/>
              <a:ext cx="400495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44E08EA-DD6B-A655-6603-EBDC358E6CC0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rot="5400000" flipH="1" flipV="1">
            <a:off x="1607057" y="2743311"/>
            <a:ext cx="4467399" cy="2242741"/>
          </a:xfrm>
          <a:prstGeom prst="bentConnector5">
            <a:avLst>
              <a:gd name="adj1" fmla="val -5117"/>
              <a:gd name="adj2" fmla="val 71054"/>
              <a:gd name="adj3" fmla="val 10511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86A15-D51E-B15F-6B63-2901732FB4DF}"/>
              </a:ext>
            </a:extLst>
          </p:cNvPr>
          <p:cNvGrpSpPr/>
          <p:nvPr/>
        </p:nvGrpSpPr>
        <p:grpSpPr>
          <a:xfrm>
            <a:off x="185575" y="2416048"/>
            <a:ext cx="1270486" cy="1099230"/>
            <a:chOff x="2859498" y="2466681"/>
            <a:chExt cx="1270486" cy="1099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/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arclength</a:t>
                  </a:r>
                  <a:r>
                    <a:rPr lang="en-US" sz="1400" dirty="0">
                      <a:solidFill>
                        <a:srgbClr val="7030A0"/>
                      </a:solidFill>
                    </a:rPr>
                    <a:t> along the perimeter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blipFill>
                  <a:blip r:embed="rId18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378E8A4-4E89-7F76-1ED5-831A723DB3B6}"/>
                </a:ext>
              </a:extLst>
            </p:cNvPr>
            <p:cNvCxnSpPr>
              <a:cxnSpLocks/>
            </p:cNvCxnSpPr>
            <p:nvPr/>
          </p:nvCxnSpPr>
          <p:spPr>
            <a:xfrm>
              <a:off x="3760451" y="3149877"/>
              <a:ext cx="369533" cy="41603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5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1" grpId="0" animBg="1"/>
      <p:bldP spid="6" grpId="0"/>
      <p:bldP spid="28" grpId="0"/>
      <p:bldP spid="10" grpId="0" animBg="1"/>
      <p:bldP spid="30" grpId="0" animBg="1"/>
      <p:bldP spid="7" grpId="0" animBg="1"/>
      <p:bldP spid="31" grpId="0" animBg="1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888656" cy="1644445"/>
            <a:chOff x="6137333" y="4800600"/>
            <a:chExt cx="188865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88865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06202" y="2011495"/>
                <a:ext cx="233095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202" y="2011495"/>
                <a:ext cx="233095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06202" y="2825745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202" y="2825745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837" r="-21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endCxn id="6" idx="1"/>
          </p:cNvCxnSpPr>
          <p:nvPr/>
        </p:nvCxnSpPr>
        <p:spPr>
          <a:xfrm flipV="1">
            <a:off x="5111909" y="2248676"/>
            <a:ext cx="494293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21" idx="1"/>
          </p:cNvCxnSpPr>
          <p:nvPr/>
        </p:nvCxnSpPr>
        <p:spPr>
          <a:xfrm flipV="1">
            <a:off x="4429836" y="2964245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AB13E-94F6-4610-A131-02F49051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519" y="3710628"/>
            <a:ext cx="3627131" cy="257243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7BA6741-FC37-493A-8B04-588C3BB54048}"/>
              </a:ext>
            </a:extLst>
          </p:cNvPr>
          <p:cNvSpPr/>
          <p:nvPr/>
        </p:nvSpPr>
        <p:spPr>
          <a:xfrm>
            <a:off x="2153264" y="5137447"/>
            <a:ext cx="1714138" cy="745335"/>
          </a:xfrm>
          <a:prstGeom prst="wedgeRoundRectCallout">
            <a:avLst>
              <a:gd name="adj1" fmla="val 120117"/>
              <a:gd name="adj2" fmla="val -48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3AA6D-1F84-8F22-2ADB-7CAD5FE0C492}"/>
              </a:ext>
            </a:extLst>
          </p:cNvPr>
          <p:cNvSpPr/>
          <p:nvPr/>
        </p:nvSpPr>
        <p:spPr>
          <a:xfrm>
            <a:off x="6730584" y="5681272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1A1A4D-9927-A6FD-4FA7-C2C8D795F1EE}"/>
              </a:ext>
            </a:extLst>
          </p:cNvPr>
          <p:cNvCxnSpPr/>
          <p:nvPr/>
        </p:nvCxnSpPr>
        <p:spPr>
          <a:xfrm>
            <a:off x="5388964" y="4781862"/>
            <a:ext cx="719528" cy="56962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CF036B-BAF6-3635-BDE6-477DC82B3AA9}"/>
              </a:ext>
            </a:extLst>
          </p:cNvPr>
          <p:cNvSpPr txBox="1"/>
          <p:nvPr/>
        </p:nvSpPr>
        <p:spPr>
          <a:xfrm>
            <a:off x="7511009" y="5645998"/>
            <a:ext cx="114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in time…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6AA9C1-A1FB-CAF3-F923-5064C9DC2F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244" y="4894468"/>
            <a:ext cx="1422575" cy="1644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90F008-00AC-4E2C-828B-13BFC2B9A9BD}"/>
              </a:ext>
            </a:extLst>
          </p:cNvPr>
          <p:cNvSpPr/>
          <p:nvPr/>
        </p:nvSpPr>
        <p:spPr>
          <a:xfrm>
            <a:off x="3601899" y="2308224"/>
            <a:ext cx="278203" cy="23177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725A-695A-4C05-CE9A-D3A36542F2BD}"/>
              </a:ext>
            </a:extLst>
          </p:cNvPr>
          <p:cNvSpPr/>
          <p:nvPr/>
        </p:nvSpPr>
        <p:spPr>
          <a:xfrm>
            <a:off x="7640828" y="2144046"/>
            <a:ext cx="278203" cy="231775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5EF7200-5901-76A8-D17E-D4C84DD3ACC2}"/>
              </a:ext>
            </a:extLst>
          </p:cNvPr>
          <p:cNvCxnSpPr>
            <a:stCxn id="7" idx="1"/>
            <a:endCxn id="11" idx="0"/>
          </p:cNvCxnSpPr>
          <p:nvPr/>
        </p:nvCxnSpPr>
        <p:spPr>
          <a:xfrm rot="10800000" flipH="1">
            <a:off x="3601898" y="2144046"/>
            <a:ext cx="4178031" cy="280066"/>
          </a:xfrm>
          <a:prstGeom prst="bentConnector4">
            <a:avLst>
              <a:gd name="adj1" fmla="val -9503"/>
              <a:gd name="adj2" fmla="val 276135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96C10E-D48E-6742-71D9-DD7CCA9DF294}"/>
                  </a:ext>
                </a:extLst>
              </p:cNvPr>
              <p:cNvSpPr txBox="1"/>
              <p:nvPr/>
            </p:nvSpPr>
            <p:spPr>
              <a:xfrm>
                <a:off x="3934382" y="1320642"/>
                <a:ext cx="14614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sz="16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96C10E-D48E-6742-71D9-DD7CCA9DF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382" y="1320642"/>
                <a:ext cx="1461426" cy="246221"/>
              </a:xfrm>
              <a:prstGeom prst="rect">
                <a:avLst/>
              </a:prstGeom>
              <a:blipFill>
                <a:blip r:embed="rId11"/>
                <a:stretch>
                  <a:fillRect l="-2917" r="-417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D342D6-9A58-578B-D44B-3873A6AD73C9}"/>
                  </a:ext>
                </a:extLst>
              </p:cNvPr>
              <p:cNvSpPr txBox="1"/>
              <p:nvPr/>
            </p:nvSpPr>
            <p:spPr>
              <a:xfrm>
                <a:off x="5965579" y="1320642"/>
                <a:ext cx="14614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D342D6-9A58-578B-D44B-3873A6AD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579" y="1320642"/>
                <a:ext cx="1461426" cy="246221"/>
              </a:xfrm>
              <a:prstGeom prst="rect">
                <a:avLst/>
              </a:prstGeom>
              <a:blipFill>
                <a:blip r:embed="rId12"/>
                <a:stretch>
                  <a:fillRect l="-1674" r="-1255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ED8FD6-5086-20C7-05A4-F7F66D83B85F}"/>
              </a:ext>
            </a:extLst>
          </p:cNvPr>
          <p:cNvCxnSpPr>
            <a:cxnSpLocks/>
          </p:cNvCxnSpPr>
          <p:nvPr/>
        </p:nvCxnSpPr>
        <p:spPr>
          <a:xfrm>
            <a:off x="5478381" y="1443752"/>
            <a:ext cx="393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4D580F-4C35-1C27-074E-3F6B4DD34CA8}"/>
              </a:ext>
            </a:extLst>
          </p:cNvPr>
          <p:cNvCxnSpPr/>
          <p:nvPr/>
        </p:nvCxnSpPr>
        <p:spPr>
          <a:xfrm flipH="1">
            <a:off x="5965579" y="1566863"/>
            <a:ext cx="258758" cy="57718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27F0BA-AD8A-78DA-0C89-D8B770E255E5}"/>
              </a:ext>
            </a:extLst>
          </p:cNvPr>
          <p:cNvCxnSpPr>
            <a:cxnSpLocks/>
          </p:cNvCxnSpPr>
          <p:nvPr/>
        </p:nvCxnSpPr>
        <p:spPr>
          <a:xfrm flipH="1">
            <a:off x="6494136" y="1538478"/>
            <a:ext cx="236676" cy="60133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19AD0E-B992-317C-4391-6F0DBC8D2E47}"/>
              </a:ext>
            </a:extLst>
          </p:cNvPr>
          <p:cNvCxnSpPr>
            <a:cxnSpLocks/>
          </p:cNvCxnSpPr>
          <p:nvPr/>
        </p:nvCxnSpPr>
        <p:spPr>
          <a:xfrm flipH="1">
            <a:off x="7145605" y="1532502"/>
            <a:ext cx="109765" cy="54396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17" grpId="0" animBg="1"/>
      <p:bldP spid="5" grpId="0" animBg="1"/>
      <p:bldP spid="10" grpId="0"/>
      <p:bldP spid="7" grpId="0" animBg="1"/>
      <p:bldP spid="11" grpId="0" animBg="1"/>
      <p:bldP spid="20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2CBB5-E89D-4B60-A38D-1875628F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3C4E-3D8F-6D80-3D1F-791ECCF2A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A79F5-A5F0-F685-1EAE-CE5080CA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D0C27-A399-9EB6-2F0C-C90269610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24" y="1628282"/>
            <a:ext cx="5980952" cy="47904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A076BD-0BF9-DEF1-39CB-96D424E9947D}"/>
              </a:ext>
            </a:extLst>
          </p:cNvPr>
          <p:cNvGrpSpPr/>
          <p:nvPr/>
        </p:nvGrpSpPr>
        <p:grpSpPr>
          <a:xfrm>
            <a:off x="5009101" y="4378062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6EBC43-80FC-0F0A-6344-9F9406A99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0935C0-E275-9948-655E-D6FE8412B7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4E40AA-230D-EE13-C402-E139315027F5}"/>
              </a:ext>
            </a:extLst>
          </p:cNvPr>
          <p:cNvGrpSpPr/>
          <p:nvPr/>
        </p:nvGrpSpPr>
        <p:grpSpPr>
          <a:xfrm>
            <a:off x="4206991" y="461085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EC00F2-4607-97A6-ABF1-71F24BFF5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C95B5F-06A7-2D6C-4C47-2FF49CD222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01C441-187C-AC1A-5F67-3E2CE6D0FD87}"/>
              </a:ext>
            </a:extLst>
          </p:cNvPr>
          <p:cNvGrpSpPr/>
          <p:nvPr/>
        </p:nvGrpSpPr>
        <p:grpSpPr>
          <a:xfrm>
            <a:off x="6894043" y="4844344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103C73-D626-2A21-D58B-E37B233EF21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A840F0-AB8A-7F3B-989C-CA4B37482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9C51CCC-2A1C-7FEB-7D48-7BC22B401617}"/>
              </a:ext>
            </a:extLst>
          </p:cNvPr>
          <p:cNvSpPr/>
          <p:nvPr/>
        </p:nvSpPr>
        <p:spPr>
          <a:xfrm>
            <a:off x="4625601" y="4919417"/>
            <a:ext cx="2130800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354D9F-463C-C53E-5568-6F7AAB7378F2}"/>
              </a:ext>
            </a:extLst>
          </p:cNvPr>
          <p:cNvGrpSpPr/>
          <p:nvPr/>
        </p:nvGrpSpPr>
        <p:grpSpPr>
          <a:xfrm>
            <a:off x="5367262" y="5315270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EDE7C6-AAE0-1EE5-47BF-BEB6DD777A7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C7DCF8B-23D1-5D6E-D016-DCD719BB9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174057-F18B-FA1C-14C4-BFDE06F0211D}"/>
              </a:ext>
            </a:extLst>
          </p:cNvPr>
          <p:cNvGrpSpPr/>
          <p:nvPr/>
        </p:nvGrpSpPr>
        <p:grpSpPr>
          <a:xfrm>
            <a:off x="3717702" y="6091458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DB654E-8942-F517-7BDA-8DF5D1F152C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F2C59C6-EBE3-ABCF-04B5-4E4E8B64A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997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03088-C261-F360-1D38-EB3AA66E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11F4B4-9CF2-BA43-48EB-B88591CED8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06" y="1483295"/>
            <a:ext cx="8476190" cy="5142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1DFE2-09FB-DD4C-9758-A56F50C4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B2FE5-8E58-4503-1660-29B002C2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922278-3144-4391-77C4-B93B5F12F850}"/>
              </a:ext>
            </a:extLst>
          </p:cNvPr>
          <p:cNvGrpSpPr/>
          <p:nvPr/>
        </p:nvGrpSpPr>
        <p:grpSpPr>
          <a:xfrm>
            <a:off x="2539418" y="5130604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431FA6-DD29-AA42-931A-6FA0F6A07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10A7EC-46D0-A846-4EFA-8D226C119F2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C70FD2-013C-C9B7-4438-F388529EECE3}"/>
              </a:ext>
            </a:extLst>
          </p:cNvPr>
          <p:cNvGrpSpPr/>
          <p:nvPr/>
        </p:nvGrpSpPr>
        <p:grpSpPr>
          <a:xfrm>
            <a:off x="2907845" y="5374705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DB5B5-71D4-E119-CB2B-3471389954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914438-C117-2026-547A-0313F43EEEE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A5A916-C55F-2BE3-5FCB-8C9BC16DF627}"/>
              </a:ext>
            </a:extLst>
          </p:cNvPr>
          <p:cNvGrpSpPr/>
          <p:nvPr/>
        </p:nvGrpSpPr>
        <p:grpSpPr>
          <a:xfrm>
            <a:off x="2915834" y="5598530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42E059-16D1-1EBA-9CB6-C8D9C05E37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3FA9473-B239-0B85-0272-148002A9A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8216618-FDBF-76E1-1FD2-CC941057BF7B}"/>
              </a:ext>
            </a:extLst>
          </p:cNvPr>
          <p:cNvSpPr/>
          <p:nvPr/>
        </p:nvSpPr>
        <p:spPr>
          <a:xfrm>
            <a:off x="628650" y="2311400"/>
            <a:ext cx="5431786" cy="2711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090CFE-D526-BD1B-B749-976AE5550399}"/>
              </a:ext>
            </a:extLst>
          </p:cNvPr>
          <p:cNvGrpSpPr/>
          <p:nvPr/>
        </p:nvGrpSpPr>
        <p:grpSpPr>
          <a:xfrm>
            <a:off x="7324399" y="6304482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9F7BC4-1B4A-702F-8EB8-6E93D17B7B3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61B213-F544-3CD1-AC89-4E480DDFF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687F6AE-B8D1-3FC8-E3D8-A147629EBF3C}"/>
              </a:ext>
            </a:extLst>
          </p:cNvPr>
          <p:cNvSpPr/>
          <p:nvPr/>
        </p:nvSpPr>
        <p:spPr>
          <a:xfrm>
            <a:off x="616358" y="2616894"/>
            <a:ext cx="5815244" cy="2711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8032B5-4A1E-39B0-AC0F-A9FED121ACC2}"/>
              </a:ext>
            </a:extLst>
          </p:cNvPr>
          <p:cNvSpPr/>
          <p:nvPr/>
        </p:nvSpPr>
        <p:spPr>
          <a:xfrm>
            <a:off x="3330254" y="6356351"/>
            <a:ext cx="775021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CD02C-ECFF-679C-48E3-FD8DDE854C9C}"/>
              </a:ext>
            </a:extLst>
          </p:cNvPr>
          <p:cNvSpPr/>
          <p:nvPr/>
        </p:nvSpPr>
        <p:spPr>
          <a:xfrm>
            <a:off x="5300513" y="6365930"/>
            <a:ext cx="775021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6F6568D-D0F5-0EBE-AE80-D32D4FDC9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589" y="3623746"/>
            <a:ext cx="1447619" cy="1876190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1618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FB157-F9AD-8569-0CBB-463E9D3B2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B4D2-E28E-5F0E-76C1-D4C45690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4D173-6115-6A4E-22EF-94D510F7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B709F-A0F6-7152-247A-90D3226219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90" y="1657571"/>
            <a:ext cx="8047619" cy="354285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6A8ACF7-5790-6774-222E-057078EBD73A}"/>
              </a:ext>
            </a:extLst>
          </p:cNvPr>
          <p:cNvSpPr/>
          <p:nvPr/>
        </p:nvSpPr>
        <p:spPr>
          <a:xfrm>
            <a:off x="756987" y="2199105"/>
            <a:ext cx="5431786" cy="2711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74DDCF-EFDE-D3EF-4680-12DF26D230C6}"/>
              </a:ext>
            </a:extLst>
          </p:cNvPr>
          <p:cNvGrpSpPr/>
          <p:nvPr/>
        </p:nvGrpSpPr>
        <p:grpSpPr>
          <a:xfrm>
            <a:off x="4391479" y="3920863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464882E-93AB-EC69-AFC1-66B812F06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37F48B-997B-0326-BBA3-6746E45C19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AA1CE-5DC5-5064-D26E-856540DDE55B}"/>
              </a:ext>
            </a:extLst>
          </p:cNvPr>
          <p:cNvSpPr/>
          <p:nvPr/>
        </p:nvSpPr>
        <p:spPr>
          <a:xfrm>
            <a:off x="756986" y="2517876"/>
            <a:ext cx="7689181" cy="2711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1E03FF-038E-FDB8-9938-F1798F303854}"/>
              </a:ext>
            </a:extLst>
          </p:cNvPr>
          <p:cNvGrpSpPr/>
          <p:nvPr/>
        </p:nvGrpSpPr>
        <p:grpSpPr>
          <a:xfrm>
            <a:off x="3444990" y="415557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1DE2189-F2C6-74B6-3FA9-36D8A003B0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507CA8-CF70-88F7-6BA7-E5DAB23225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33183CC-9ADA-B49D-1B09-7F5867916029}"/>
              </a:ext>
            </a:extLst>
          </p:cNvPr>
          <p:cNvSpPr/>
          <p:nvPr/>
        </p:nvSpPr>
        <p:spPr>
          <a:xfrm>
            <a:off x="756985" y="2815713"/>
            <a:ext cx="4056315" cy="362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5E579E-E5EF-9B85-3FF4-78D9DCC327DC}"/>
              </a:ext>
            </a:extLst>
          </p:cNvPr>
          <p:cNvGrpSpPr/>
          <p:nvPr/>
        </p:nvGrpSpPr>
        <p:grpSpPr>
          <a:xfrm>
            <a:off x="3596724" y="4384915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E26C40-9A2B-1616-E591-318D5D11127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49FB88A-D0E5-8738-B207-AB13E8D236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75D709-16C6-C486-58B2-C5EF8C4D91E1}"/>
              </a:ext>
            </a:extLst>
          </p:cNvPr>
          <p:cNvGrpSpPr/>
          <p:nvPr/>
        </p:nvGrpSpPr>
        <p:grpSpPr>
          <a:xfrm>
            <a:off x="7451174" y="486604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1B4C9-E9FF-2A7F-8928-AF54B8D430E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89D372-6090-E8DD-9C0C-B5D63ADDFD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4785054-D8D5-94E7-AAD9-1C8F73C0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55" y="2874596"/>
            <a:ext cx="1914286" cy="1904762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C9672E4-DC9A-1FD5-712D-F5A0042DD915}"/>
              </a:ext>
            </a:extLst>
          </p:cNvPr>
          <p:cNvSpPr/>
          <p:nvPr/>
        </p:nvSpPr>
        <p:spPr>
          <a:xfrm>
            <a:off x="7039577" y="3240967"/>
            <a:ext cx="772928" cy="25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1BE78FD-3A3F-D99A-7F92-BAC3FA893F99}"/>
              </a:ext>
            </a:extLst>
          </p:cNvPr>
          <p:cNvGrpSpPr/>
          <p:nvPr/>
        </p:nvGrpSpPr>
        <p:grpSpPr>
          <a:xfrm>
            <a:off x="3190050" y="3342183"/>
            <a:ext cx="2763901" cy="3238049"/>
            <a:chOff x="3424872" y="3342183"/>
            <a:chExt cx="2763901" cy="323804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CBE9028-5952-4D13-0130-A6C45D81D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5171" y="3342183"/>
              <a:ext cx="2103302" cy="236545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3A23A3-57FA-FF43-2FEA-E1A83B2066D9}"/>
                </a:ext>
              </a:extLst>
            </p:cNvPr>
            <p:cNvSpPr txBox="1"/>
            <p:nvPr/>
          </p:nvSpPr>
          <p:spPr>
            <a:xfrm>
              <a:off x="5219210" y="4069327"/>
              <a:ext cx="540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EFF256-3B11-4F11-563C-1016789477C0}"/>
                    </a:ext>
                  </a:extLst>
                </p:cNvPr>
                <p:cNvSpPr txBox="1"/>
                <p:nvPr/>
              </p:nvSpPr>
              <p:spPr>
                <a:xfrm>
                  <a:off x="4806822" y="4610294"/>
                  <a:ext cx="540247" cy="3755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45</m:t>
                            </m:r>
                          </m:e>
                          <m:sup>
                            <m:r>
                              <a:rPr lang="en-US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EFF256-3B11-4F11-563C-101678947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822" y="4610294"/>
                  <a:ext cx="540247" cy="375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77572EE-47D0-0123-13FD-D6A149BBFB38}"/>
                    </a:ext>
                  </a:extLst>
                </p:cNvPr>
                <p:cNvSpPr txBox="1"/>
                <p:nvPr/>
              </p:nvSpPr>
              <p:spPr>
                <a:xfrm>
                  <a:off x="3424872" y="5927681"/>
                  <a:ext cx="2763901" cy="652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Initial angular displacement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45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0.78 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𝑟𝑎𝑑𝑖𝑎𝑛𝑠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77572EE-47D0-0123-13FD-D6A149BBF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4872" y="5927681"/>
                  <a:ext cx="2763901" cy="652551"/>
                </a:xfrm>
                <a:prstGeom prst="rect">
                  <a:avLst/>
                </a:prstGeom>
                <a:blipFill>
                  <a:blip r:embed="rId6"/>
                  <a:stretch>
                    <a:fillRect l="-1762" t="-4673" r="-1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92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32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57EC5-DA77-26AE-FF3C-327063BAB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2E52-150A-0512-90AA-ACD76C9A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DD4AD-451D-9C13-720A-312457734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86835-414A-7BD3-A85E-936D6205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24" y="1548320"/>
            <a:ext cx="8180952" cy="4114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F6CA479-3CD8-C7DC-D9E2-C1287796017F}"/>
              </a:ext>
            </a:extLst>
          </p:cNvPr>
          <p:cNvGrpSpPr/>
          <p:nvPr/>
        </p:nvGrpSpPr>
        <p:grpSpPr>
          <a:xfrm>
            <a:off x="7190819" y="205997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F761176-79DA-4BD5-473B-6B7C0875C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FA79FF-AC0B-ACD3-0E9F-B73D6A40F12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F822A2-60A7-B750-910B-B52C6E3D0E23}"/>
              </a:ext>
            </a:extLst>
          </p:cNvPr>
          <p:cNvGrpSpPr/>
          <p:nvPr/>
        </p:nvGrpSpPr>
        <p:grpSpPr>
          <a:xfrm>
            <a:off x="3148209" y="420962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AF51C32-3C2C-0F6E-CF89-8E0C8AE47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4F0429-D9F0-3CCA-4213-A4964204F6B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BFAB5F-EC12-7289-FB7D-84431EB28246}"/>
              </a:ext>
            </a:extLst>
          </p:cNvPr>
          <p:cNvGrpSpPr/>
          <p:nvPr/>
        </p:nvGrpSpPr>
        <p:grpSpPr>
          <a:xfrm>
            <a:off x="7420470" y="238011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89F9A4-858D-B019-B78A-F4ECAF077F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3DF29B-12E7-CEDC-DD29-B7DE4FA5B1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0136C8-1A1F-D366-1F4B-C14E3190600F}"/>
              </a:ext>
            </a:extLst>
          </p:cNvPr>
          <p:cNvGrpSpPr/>
          <p:nvPr/>
        </p:nvGrpSpPr>
        <p:grpSpPr>
          <a:xfrm>
            <a:off x="3270162" y="4425482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4057723-9AFD-87CB-6CAE-0808A6E04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790777-DA01-E5A3-DE43-D23419D853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3625DD-01F2-F04A-69EE-9FDE0AB20BEB}"/>
              </a:ext>
            </a:extLst>
          </p:cNvPr>
          <p:cNvGrpSpPr/>
          <p:nvPr/>
        </p:nvGrpSpPr>
        <p:grpSpPr>
          <a:xfrm>
            <a:off x="6805801" y="2688753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9F4602-DDA9-7832-337F-CF262C45A20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405049-19DB-33E7-E184-7EAEF900F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DF5866-8BC0-7253-C959-84F892C1E676}"/>
              </a:ext>
            </a:extLst>
          </p:cNvPr>
          <p:cNvGrpSpPr/>
          <p:nvPr/>
        </p:nvGrpSpPr>
        <p:grpSpPr>
          <a:xfrm>
            <a:off x="7023808" y="4651093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56870B-8352-0D6E-6A05-0023C19E079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D5A120D-4F2D-5330-AEF7-8281356418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BE44425-A014-5293-42FB-64269CE40458}"/>
              </a:ext>
            </a:extLst>
          </p:cNvPr>
          <p:cNvGrpSpPr/>
          <p:nvPr/>
        </p:nvGrpSpPr>
        <p:grpSpPr>
          <a:xfrm>
            <a:off x="6023191" y="3048813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1512EB-722E-13D3-38D1-48563C5D098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7283311-54C1-D171-9EB4-86DEA12629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306923-2D87-D763-32CA-3EEB41F52BD2}"/>
              </a:ext>
            </a:extLst>
          </p:cNvPr>
          <p:cNvGrpSpPr/>
          <p:nvPr/>
        </p:nvGrpSpPr>
        <p:grpSpPr>
          <a:xfrm>
            <a:off x="5009629" y="4904472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8DFFE4-9BBA-794F-190E-3FF71BD97A9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ED3F0E4-AC1B-28A3-03FF-267C45AE2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45C611-526F-5D54-9DFB-6478485A7772}"/>
              </a:ext>
            </a:extLst>
          </p:cNvPr>
          <p:cNvGrpSpPr/>
          <p:nvPr/>
        </p:nvGrpSpPr>
        <p:grpSpPr>
          <a:xfrm>
            <a:off x="7408869" y="5353523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8D44C47-DF3C-BE19-A965-F35501AFAA8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662639-1900-0F7B-12DC-73B7BE3CEA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5F5582D-7251-E5B0-9823-4D59A5EC05CC}"/>
              </a:ext>
            </a:extLst>
          </p:cNvPr>
          <p:cNvGrpSpPr/>
          <p:nvPr/>
        </p:nvGrpSpPr>
        <p:grpSpPr>
          <a:xfrm>
            <a:off x="7087531" y="3045981"/>
            <a:ext cx="1775166" cy="1644445"/>
            <a:chOff x="6351083" y="2525867"/>
            <a:chExt cx="1775166" cy="164444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AB2A419-71F5-D934-3F77-FA903ADB8EA6}"/>
                </a:ext>
              </a:extLst>
            </p:cNvPr>
            <p:cNvSpPr/>
            <p:nvPr/>
          </p:nvSpPr>
          <p:spPr>
            <a:xfrm>
              <a:off x="6351083" y="2525867"/>
              <a:ext cx="1775166" cy="16444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29FEDAD-2209-2792-28E7-1FE4EE51E06A}"/>
                </a:ext>
              </a:extLst>
            </p:cNvPr>
            <p:cNvGrpSpPr/>
            <p:nvPr/>
          </p:nvGrpSpPr>
          <p:grpSpPr>
            <a:xfrm>
              <a:off x="6483139" y="2732977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768EC73D-EC4E-B471-6808-BF37DC06F19C}"/>
                      </a:ext>
                    </a:extLst>
                  </p:cNvPr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8110574-649A-CE72-2835-EBC55FD060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BEAEFE1-EA90-1C12-4FC5-F4C1CA033197}"/>
                      </a:ext>
                    </a:extLst>
                  </p:cNvPr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40F6D56-5F05-17A2-6D87-A64DA52CFC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CC0A3646-2E0F-94A9-5A06-6E226DCFE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275" y="4483316"/>
            <a:ext cx="2571429" cy="1961905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2448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43054-2F2A-D88D-0131-0C93FD98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BF84-7BBC-8813-A78C-BED0532D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F8D32-0BB6-2C3A-7A5C-A838E2D3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D482A-BA4D-4AE7-02BC-0469FF846F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52" y="1464634"/>
            <a:ext cx="8238095" cy="46666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EE0B200-8A67-4CF3-7486-AE8E019BD0A3}"/>
              </a:ext>
            </a:extLst>
          </p:cNvPr>
          <p:cNvGrpSpPr/>
          <p:nvPr/>
        </p:nvGrpSpPr>
        <p:grpSpPr>
          <a:xfrm>
            <a:off x="4359395" y="3155920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B9FBE4-0359-A9A4-E6B9-D83507799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D85BC8-6A2B-528B-7C51-AE9995D8C3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5A11D84-553F-C7C5-0B73-FF12FB166605}"/>
              </a:ext>
            </a:extLst>
          </p:cNvPr>
          <p:cNvSpPr/>
          <p:nvPr/>
        </p:nvSpPr>
        <p:spPr>
          <a:xfrm>
            <a:off x="895349" y="3132105"/>
            <a:ext cx="830929" cy="453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094FC1-247D-4FAA-D61B-B077AAF1DE4B}"/>
              </a:ext>
            </a:extLst>
          </p:cNvPr>
          <p:cNvGrpSpPr/>
          <p:nvPr/>
        </p:nvGrpSpPr>
        <p:grpSpPr>
          <a:xfrm>
            <a:off x="2033043" y="4204708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14637B8-2654-4844-C6B6-3B64A0A88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7CF8CB-3847-2A68-D5F3-3455AA53223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138C70-E659-1FBB-D19A-CC19FE16ABCC}"/>
              </a:ext>
            </a:extLst>
          </p:cNvPr>
          <p:cNvGrpSpPr/>
          <p:nvPr/>
        </p:nvGrpSpPr>
        <p:grpSpPr>
          <a:xfrm>
            <a:off x="3723724" y="4667020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BD2CD-82A6-763A-7257-FE3848723C1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3CF111A-710F-8742-9C4B-5903BB1C6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BC628C4-DE69-2C6C-7C18-01A42EA14058}"/>
              </a:ext>
            </a:extLst>
          </p:cNvPr>
          <p:cNvGrpSpPr/>
          <p:nvPr/>
        </p:nvGrpSpPr>
        <p:grpSpPr>
          <a:xfrm>
            <a:off x="4921361" y="4897356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8C0399-6805-36B1-C29C-80FFD9190A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05EB50F-B07C-3745-FDB8-422182EB5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AC5597-E63F-7A14-ADD7-30311EDD4D5A}"/>
              </a:ext>
            </a:extLst>
          </p:cNvPr>
          <p:cNvGrpSpPr/>
          <p:nvPr/>
        </p:nvGrpSpPr>
        <p:grpSpPr>
          <a:xfrm>
            <a:off x="2040974" y="5125901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F739E4-E580-516D-1ED2-EE60C82B027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EBBCEA0-CDF1-4D31-FE2F-A197F6BC24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30ABEA8-27BB-2C6F-5CD9-1ACBC41F25C3}"/>
              </a:ext>
            </a:extLst>
          </p:cNvPr>
          <p:cNvSpPr/>
          <p:nvPr/>
        </p:nvSpPr>
        <p:spPr>
          <a:xfrm>
            <a:off x="1305173" y="5411804"/>
            <a:ext cx="1322850" cy="2404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28F9C2-7274-E545-CFA0-4A16FC08F9EB}"/>
              </a:ext>
            </a:extLst>
          </p:cNvPr>
          <p:cNvSpPr/>
          <p:nvPr/>
        </p:nvSpPr>
        <p:spPr>
          <a:xfrm>
            <a:off x="2802777" y="5411804"/>
            <a:ext cx="2475076" cy="2404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A52F248-538E-7B18-D0D8-4CCA53D670D1}"/>
              </a:ext>
            </a:extLst>
          </p:cNvPr>
          <p:cNvGrpSpPr/>
          <p:nvPr/>
        </p:nvGrpSpPr>
        <p:grpSpPr>
          <a:xfrm>
            <a:off x="2327543" y="5792785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21CE0D-3BCA-CCDC-434D-023321C093D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0FF8AC9-F770-286A-3B8D-29077B790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6633023-B959-2588-4C13-81A757B3B0CB}"/>
              </a:ext>
            </a:extLst>
          </p:cNvPr>
          <p:cNvSpPr txBox="1"/>
          <p:nvPr/>
        </p:nvSpPr>
        <p:spPr>
          <a:xfrm>
            <a:off x="5895474" y="3585659"/>
            <a:ext cx="2462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matplotlib supports rendering </a:t>
            </a:r>
            <a:r>
              <a:rPr lang="en-US" sz="1400" b="1" dirty="0">
                <a:solidFill>
                  <a:srgbClr val="FFFF00"/>
                </a:solidFill>
              </a:rPr>
              <a:t>two</a:t>
            </a:r>
            <a:r>
              <a:rPr lang="en-US" sz="1400" dirty="0">
                <a:solidFill>
                  <a:srgbClr val="FFFF00"/>
                </a:solidFill>
              </a:rPr>
              <a:t> different y-axes simultaneously in </a:t>
            </a:r>
            <a:r>
              <a:rPr lang="en-US" sz="1400" i="1" dirty="0">
                <a:solidFill>
                  <a:srgbClr val="FFFF00"/>
                </a:solidFill>
              </a:rPr>
              <a:t>one</a:t>
            </a:r>
            <a:r>
              <a:rPr lang="en-US" sz="1400" dirty="0">
                <a:solidFill>
                  <a:srgbClr val="FFFF00"/>
                </a:solidFill>
              </a:rPr>
              <a:t> figure</a:t>
            </a:r>
          </a:p>
        </p:txBody>
      </p:sp>
    </p:spTree>
    <p:extLst>
      <p:ext uri="{BB962C8B-B14F-4D97-AF65-F5344CB8AC3E}">
        <p14:creationId xmlns:p14="http://schemas.microsoft.com/office/powerpoint/2010/main" val="67452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 animBg="1"/>
      <p:bldP spid="56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F6575-6E8A-F8DA-175C-1D7B30A22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FFC5-3A1A-8946-00E2-0ED85CB5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euler_pendulum.ipynb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9012D-A7FB-7591-93E6-1A62EC9A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143B6-BEBB-CED1-CEC5-DF05470AC8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2" y="1434683"/>
            <a:ext cx="6749716" cy="492166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718CAA2-2CB5-8C6B-0807-BD1C8170E4EC}"/>
              </a:ext>
            </a:extLst>
          </p:cNvPr>
          <p:cNvGrpSpPr/>
          <p:nvPr/>
        </p:nvGrpSpPr>
        <p:grpSpPr>
          <a:xfrm>
            <a:off x="2030090" y="1898403"/>
            <a:ext cx="1956305" cy="1478057"/>
            <a:chOff x="2709019" y="3366902"/>
            <a:chExt cx="1956305" cy="14780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82F283-2CB5-7E39-2C20-E1CC83BAE53E}"/>
                </a:ext>
              </a:extLst>
            </p:cNvPr>
            <p:cNvSpPr txBox="1"/>
            <p:nvPr/>
          </p:nvSpPr>
          <p:spPr>
            <a:xfrm>
              <a:off x="2709019" y="3366902"/>
              <a:ext cx="19563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Initial pendulum angular displacement from centerline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46E7A41-40F1-65AE-8C1B-250ACCAB4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1336" y="4077532"/>
              <a:ext cx="200528" cy="7674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5E477DF-115B-9D2A-B7E6-CACCC8601607}"/>
                    </a:ext>
                  </a:extLst>
                </p:cNvPr>
                <p:cNvSpPr txBox="1"/>
                <p:nvPr/>
              </p:nvSpPr>
              <p:spPr>
                <a:xfrm>
                  <a:off x="2964665" y="4373842"/>
                  <a:ext cx="144501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=0.78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𝑟𝑎𝑑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4E5E3BA-BCB5-6004-77BC-621629A55E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665" y="4373842"/>
                  <a:ext cx="144501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361" r="-2941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D7A52F-A7D3-2949-E561-757C4BE54054}"/>
              </a:ext>
            </a:extLst>
          </p:cNvPr>
          <p:cNvSpPr txBox="1"/>
          <p:nvPr/>
        </p:nvSpPr>
        <p:spPr>
          <a:xfrm>
            <a:off x="5352243" y="4823152"/>
            <a:ext cx="29865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</a:t>
            </a:r>
            <a:r>
              <a:rPr lang="en-US" b="1" u="sng" dirty="0"/>
              <a:t>not</a:t>
            </a:r>
            <a:r>
              <a:rPr lang="en-US" b="1" dirty="0"/>
              <a:t> good… The model predicts the pendulum will begin to swing wildly, which would not happen naturally!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E24E59-D7DD-18C5-0A89-70A62E40EC59}"/>
              </a:ext>
            </a:extLst>
          </p:cNvPr>
          <p:cNvCxnSpPr>
            <a:cxnSpLocks/>
          </p:cNvCxnSpPr>
          <p:nvPr/>
        </p:nvCxnSpPr>
        <p:spPr>
          <a:xfrm flipV="1">
            <a:off x="2918264" y="1927880"/>
            <a:ext cx="3314094" cy="718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30C511-5E4C-ADA7-94CA-8F151900ED1E}"/>
              </a:ext>
            </a:extLst>
          </p:cNvPr>
          <p:cNvCxnSpPr>
            <a:cxnSpLocks/>
          </p:cNvCxnSpPr>
          <p:nvPr/>
        </p:nvCxnSpPr>
        <p:spPr>
          <a:xfrm flipV="1">
            <a:off x="3157510" y="3052008"/>
            <a:ext cx="3371627" cy="286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75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Numerical Instability of Euler's Method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Oscillatory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046" y="1825625"/>
            <a:ext cx="4187006" cy="406551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Increasing the number of time steps by 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10x</a:t>
            </a:r>
            <a:r>
              <a:rPr lang="en-US" sz="2400" dirty="0"/>
              <a:t> does not prevent the displacement from </a:t>
            </a:r>
            <a:r>
              <a:rPr lang="en-US" sz="2400" b="1" i="1" dirty="0">
                <a:solidFill>
                  <a:srgbClr val="FF0000"/>
                </a:solidFill>
              </a:rPr>
              <a:t>growing</a:t>
            </a:r>
            <a:r>
              <a:rPr lang="en-US" sz="2400" dirty="0"/>
              <a:t> after each oscillation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simple forward Euler method can be </a:t>
            </a:r>
            <a:r>
              <a:rPr lang="en-US" sz="2400" b="1" u="sng" dirty="0">
                <a:solidFill>
                  <a:srgbClr val="FF0000"/>
                </a:solidFill>
              </a:rPr>
              <a:t>unstable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harmonic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energy</a:t>
            </a:r>
            <a:r>
              <a:rPr lang="en-US" sz="2400" dirty="0"/>
              <a:t> in the system is </a:t>
            </a:r>
            <a:r>
              <a:rPr lang="en-US" sz="2400" i="1" dirty="0">
                <a:solidFill>
                  <a:srgbClr val="7030A0"/>
                </a:solidFill>
              </a:rPr>
              <a:t>artificially</a:t>
            </a:r>
            <a:r>
              <a:rPr lang="en-US" sz="2400" dirty="0"/>
              <a:t> growing </a:t>
            </a:r>
            <a:r>
              <a:rPr lang="en-US" sz="2400" b="1" dirty="0"/>
              <a:t>over time</a:t>
            </a:r>
            <a:r>
              <a:rPr lang="en-US" sz="2400" dirty="0"/>
              <a:t> without bounds because no term can be </a:t>
            </a:r>
            <a:r>
              <a:rPr lang="en-US" sz="2400" i="1" dirty="0"/>
              <a:t>negative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51351" y="4693660"/>
                <a:ext cx="333899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351" y="4693660"/>
                <a:ext cx="3338991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cxnSpLocks/>
            <a:stCxn id="3" idx="2"/>
            <a:endCxn id="13" idx="0"/>
          </p:cNvCxnSpPr>
          <p:nvPr/>
        </p:nvCxnSpPr>
        <p:spPr>
          <a:xfrm rot="5400000" flipH="1" flipV="1">
            <a:off x="4434209" y="3156761"/>
            <a:ext cx="1063713" cy="4405035"/>
          </a:xfrm>
          <a:prstGeom prst="bentConnector5">
            <a:avLst>
              <a:gd name="adj1" fmla="val -21491"/>
              <a:gd name="adj2" fmla="val 47593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D8BF6-315B-4923-A31C-B1AADEEDE0FE}"/>
              </a:ext>
            </a:extLst>
          </p:cNvPr>
          <p:cNvSpPr txBox="1"/>
          <p:nvPr/>
        </p:nvSpPr>
        <p:spPr>
          <a:xfrm>
            <a:off x="5557436" y="5393818"/>
            <a:ext cx="2574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Due to the squaring of values,</a:t>
            </a:r>
          </a:p>
          <a:p>
            <a:pPr algn="ctr"/>
            <a:r>
              <a:rPr lang="en-US" sz="1400" i="1" dirty="0">
                <a:solidFill>
                  <a:srgbClr val="7030A0"/>
                </a:solidFill>
              </a:rPr>
              <a:t>the </a:t>
            </a:r>
            <a:r>
              <a:rPr lang="en-US" sz="1400" b="1" i="1" dirty="0">
                <a:solidFill>
                  <a:srgbClr val="7030A0"/>
                </a:solidFill>
              </a:rPr>
              <a:t>next</a:t>
            </a:r>
            <a:r>
              <a:rPr lang="en-US" sz="1400" i="1" dirty="0">
                <a:solidFill>
                  <a:srgbClr val="7030A0"/>
                </a:solidFill>
              </a:rPr>
              <a:t> energy state will </a:t>
            </a:r>
            <a:r>
              <a:rPr lang="en-US" sz="1400" b="1" i="1" dirty="0">
                <a:solidFill>
                  <a:srgbClr val="7030A0"/>
                </a:solidFill>
              </a:rPr>
              <a:t>always</a:t>
            </a:r>
            <a:r>
              <a:rPr lang="en-US" sz="1400" i="1" dirty="0">
                <a:solidFill>
                  <a:srgbClr val="7030A0"/>
                </a:solidFill>
              </a:rPr>
              <a:t> be incorrectly </a:t>
            </a:r>
            <a:r>
              <a:rPr lang="en-US" sz="1400" i="1" u="sng" dirty="0">
                <a:solidFill>
                  <a:srgbClr val="7030A0"/>
                </a:solidFill>
              </a:rPr>
              <a:t>higher</a:t>
            </a:r>
            <a:r>
              <a:rPr lang="en-US" sz="1400" i="1" dirty="0">
                <a:solidFill>
                  <a:srgbClr val="7030A0"/>
                </a:solidFill>
              </a:rPr>
              <a:t> than the </a:t>
            </a:r>
            <a:r>
              <a:rPr lang="en-US" sz="1400" b="1" i="1" dirty="0">
                <a:solidFill>
                  <a:srgbClr val="7030A0"/>
                </a:solidFill>
              </a:rPr>
              <a:t>previous</a:t>
            </a:r>
            <a:r>
              <a:rPr lang="en-US" sz="1400" i="1" dirty="0">
                <a:solidFill>
                  <a:srgbClr val="7030A0"/>
                </a:solidFill>
              </a:rPr>
              <a:t> energy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DF5E-A8D7-4387-88B4-8B7126936FCA}"/>
              </a:ext>
            </a:extLst>
          </p:cNvPr>
          <p:cNvSpPr/>
          <p:nvPr/>
        </p:nvSpPr>
        <p:spPr>
          <a:xfrm>
            <a:off x="6991603" y="4827422"/>
            <a:ext cx="353962" cy="320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4E22E-2A01-44CF-9604-5269798FC4DD}"/>
              </a:ext>
            </a:extLst>
          </p:cNvPr>
          <p:cNvSpPr/>
          <p:nvPr/>
        </p:nvSpPr>
        <p:spPr>
          <a:xfrm>
            <a:off x="7732395" y="4827422"/>
            <a:ext cx="300564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8EE6436-B302-41E1-A4DD-39C0E00B616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4791256" y="2799715"/>
            <a:ext cx="1063713" cy="5119128"/>
          </a:xfrm>
          <a:prstGeom prst="bentConnector5">
            <a:avLst>
              <a:gd name="adj1" fmla="val -21491"/>
              <a:gd name="adj2" fmla="val 41015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0F9730-E412-408C-9475-A53B900BF399}"/>
              </a:ext>
            </a:extLst>
          </p:cNvPr>
          <p:cNvSpPr txBox="1"/>
          <p:nvPr/>
        </p:nvSpPr>
        <p:spPr>
          <a:xfrm>
            <a:off x="5692211" y="1669121"/>
            <a:ext cx="765740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0B6C5-4A6C-4C0D-9B8C-3FB18F58A6A7}"/>
              </a:ext>
            </a:extLst>
          </p:cNvPr>
          <p:cNvSpPr txBox="1"/>
          <p:nvPr/>
        </p:nvSpPr>
        <p:spPr>
          <a:xfrm>
            <a:off x="7168584" y="1669121"/>
            <a:ext cx="876663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potential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C901E-E392-62C8-80AA-9765604F3ECF}"/>
              </a:ext>
            </a:extLst>
          </p:cNvPr>
          <p:cNvSpPr txBox="1"/>
          <p:nvPr/>
        </p:nvSpPr>
        <p:spPr>
          <a:xfrm>
            <a:off x="5827236" y="3343910"/>
            <a:ext cx="1878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Small angle identity</a:t>
            </a:r>
          </a:p>
        </p:txBody>
      </p:sp>
    </p:spTree>
    <p:extLst>
      <p:ext uri="{BB962C8B-B14F-4D97-AF65-F5344CB8AC3E}">
        <p14:creationId xmlns:p14="http://schemas.microsoft.com/office/powerpoint/2010/main" val="18465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27" grpId="0" animBg="1"/>
      <p:bldP spid="28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Cromer's Fix to Euler's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6" y="1468581"/>
            <a:ext cx="6843308" cy="4868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865" y="4800600"/>
            <a:ext cx="6622025" cy="398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F4FD3-744E-4629-B40E-23F0BC7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1" y="1591919"/>
            <a:ext cx="1224733" cy="15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E655-DCF2-4548-9566-1AA34D1D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5" y="4781771"/>
            <a:ext cx="6687941" cy="1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5B4C74-7BD8-4592-8067-AFAD9E3C534F}"/>
              </a:ext>
            </a:extLst>
          </p:cNvPr>
          <p:cNvSpPr/>
          <p:nvPr/>
        </p:nvSpPr>
        <p:spPr>
          <a:xfrm>
            <a:off x="5419601" y="4818434"/>
            <a:ext cx="1746374" cy="252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85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87192" y="2564664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192" y="2564664"/>
                <a:ext cx="1336200" cy="527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42689" y="3450165"/>
                <a:ext cx="2373470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689" y="3450165"/>
                <a:ext cx="2373470" cy="537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69218" y="4345604"/>
                <a:ext cx="2740622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218" y="4345604"/>
                <a:ext cx="2740622" cy="537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B20F01-E41E-48F4-8309-5B86AD5D5648}"/>
              </a:ext>
            </a:extLst>
          </p:cNvPr>
          <p:cNvSpPr/>
          <p:nvPr/>
        </p:nvSpPr>
        <p:spPr>
          <a:xfrm>
            <a:off x="2509589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36D1290-77E7-4AD4-9ADE-51F52ECB9EA2}"/>
              </a:ext>
            </a:extLst>
          </p:cNvPr>
          <p:cNvSpPr/>
          <p:nvPr/>
        </p:nvSpPr>
        <p:spPr>
          <a:xfrm>
            <a:off x="6435729" y="3278499"/>
            <a:ext cx="2192596" cy="880913"/>
          </a:xfrm>
          <a:prstGeom prst="wedgeRoundRectCallout">
            <a:avLst>
              <a:gd name="adj1" fmla="val -72933"/>
              <a:gd name="adj2" fmla="val -4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Fermat's Difference Quotient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E7DD8-DA35-8EA6-9596-19C5D9BD3E32}"/>
              </a:ext>
            </a:extLst>
          </p:cNvPr>
          <p:cNvSpPr/>
          <p:nvPr/>
        </p:nvSpPr>
        <p:spPr>
          <a:xfrm>
            <a:off x="4682029" y="252174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3730D-B3D7-EE13-ABA2-F87328D5C1C4}"/>
              </a:ext>
            </a:extLst>
          </p:cNvPr>
          <p:cNvSpPr/>
          <p:nvPr/>
        </p:nvSpPr>
        <p:spPr>
          <a:xfrm>
            <a:off x="3103065" y="434560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F6F769-6D78-46C8-A578-BD49B64F6A0E}"/>
              </a:ext>
            </a:extLst>
          </p:cNvPr>
          <p:cNvCxnSpPr>
            <a:stCxn id="5" idx="0"/>
            <a:endCxn id="14" idx="1"/>
          </p:cNvCxnSpPr>
          <p:nvPr/>
        </p:nvCxnSpPr>
        <p:spPr>
          <a:xfrm rot="16200000" flipH="1" flipV="1">
            <a:off x="3028320" y="2596488"/>
            <a:ext cx="2132895" cy="1983406"/>
          </a:xfrm>
          <a:prstGeom prst="bentConnector4">
            <a:avLst>
              <a:gd name="adj1" fmla="val -7555"/>
              <a:gd name="adj2" fmla="val 13684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3" grpId="0" animBg="1"/>
      <p:bldP spid="13" grpId="0" animBg="1"/>
      <p:bldP spid="5" grpId="0" animBg="1"/>
      <p:bldP spid="5" grpId="1" animBg="1"/>
      <p:bldP spid="14" grpId="0" animBg="1"/>
      <p:bldP spid="1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CABF8-CAA9-E940-51F2-2F7AFF75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ED32-A7FE-81B8-DD47-A0A1783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cromer_pendulum.ipynb – </a:t>
            </a:r>
            <a:r>
              <a:rPr lang="en-US" sz="3200" b="1" dirty="0">
                <a:latin typeface="+mn-lt"/>
              </a:rPr>
              <a:t>Cells 01..04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6AF5-1944-CF21-8C88-CFA55372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3CBE1-44A4-DCDE-7618-05DDAAAD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25" y="1690689"/>
            <a:ext cx="8325349" cy="385576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C7B8F70-3209-991F-0401-0709AE4098D0}"/>
              </a:ext>
            </a:extLst>
          </p:cNvPr>
          <p:cNvGrpSpPr/>
          <p:nvPr/>
        </p:nvGrpSpPr>
        <p:grpSpPr>
          <a:xfrm>
            <a:off x="5995687" y="3083730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B668F56-4CC5-B797-0AB4-36C4B7B5A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B1E173-6ED5-8932-6E7A-9E04312DF2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79A42E9-F62D-F2D2-72B2-0B8FE3E36A24}"/>
              </a:ext>
            </a:extLst>
          </p:cNvPr>
          <p:cNvSpPr/>
          <p:nvPr/>
        </p:nvSpPr>
        <p:spPr>
          <a:xfrm>
            <a:off x="628650" y="3132833"/>
            <a:ext cx="5290887" cy="2711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1654F-2D49-0B16-FC64-C8199E0207C5}"/>
              </a:ext>
            </a:extLst>
          </p:cNvPr>
          <p:cNvGrpSpPr/>
          <p:nvPr/>
        </p:nvGrpSpPr>
        <p:grpSpPr>
          <a:xfrm>
            <a:off x="7944807" y="473754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8F1795-C9C5-716A-0F3A-A9DA863D5B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D5DFF-6968-9BB3-8424-D54A4971B0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CAD2F25-3E80-748A-D65E-98856BC4F960}"/>
              </a:ext>
            </a:extLst>
          </p:cNvPr>
          <p:cNvSpPr/>
          <p:nvPr/>
        </p:nvSpPr>
        <p:spPr>
          <a:xfrm>
            <a:off x="3406688" y="4846104"/>
            <a:ext cx="1101812" cy="1957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F04BC0-3C5E-FD0E-8292-AE3DA27DDFE2}"/>
                  </a:ext>
                </a:extLst>
              </p:cNvPr>
              <p:cNvSpPr txBox="1"/>
              <p:nvPr/>
            </p:nvSpPr>
            <p:spPr>
              <a:xfrm>
                <a:off x="7100621" y="2791342"/>
                <a:ext cx="1414729" cy="954107"/>
              </a:xfrm>
              <a:prstGeom prst="rect">
                <a:avLst/>
              </a:prstGeom>
              <a:noFill/>
              <a:ln w="12700">
                <a:solidFill>
                  <a:srgbClr val="FFF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We must use the </a:t>
                </a:r>
                <a:r>
                  <a:rPr lang="en-US" sz="1400" b="1" dirty="0">
                    <a:solidFill>
                      <a:srgbClr val="FFFF00"/>
                    </a:solidFill>
                  </a:rPr>
                  <a:t>next</a:t>
                </a:r>
                <a:r>
                  <a:rPr lang="en-US" sz="1400" dirty="0">
                    <a:solidFill>
                      <a:srgbClr val="FFFF00"/>
                    </a:solidFill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, not the </a:t>
                </a:r>
                <a:r>
                  <a:rPr lang="en-US" sz="1400" i="1" dirty="0">
                    <a:solidFill>
                      <a:srgbClr val="FFFF00"/>
                    </a:solidFill>
                  </a:rPr>
                  <a:t>current</a:t>
                </a:r>
                <a:r>
                  <a:rPr lang="en-US" sz="1400" dirty="0">
                    <a:solidFill>
                      <a:srgbClr val="FFFF00"/>
                    </a:solidFill>
                  </a:rPr>
                  <a:t> value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F04BC0-3C5E-FD0E-8292-AE3DA27DD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21" y="2791342"/>
                <a:ext cx="1414729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FFF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06BFECFE-73C7-ECD4-297D-E1E3F70CC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85" y="4470637"/>
            <a:ext cx="2542857" cy="1885714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902BE6-801E-198B-6689-4CCA2200E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713" y="3888863"/>
            <a:ext cx="3450571" cy="209443"/>
          </a:xfrm>
          <a:prstGeom prst="rect">
            <a:avLst/>
          </a:prstGeom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6766C-63DA-7CAB-CDE7-2A5324E9FA73}"/>
              </a:ext>
            </a:extLst>
          </p:cNvPr>
          <p:cNvSpPr txBox="1"/>
          <p:nvPr/>
        </p:nvSpPr>
        <p:spPr>
          <a:xfrm>
            <a:off x="6371849" y="3838335"/>
            <a:ext cx="1423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360933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1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7C029-A3C1-447F-17D3-5DEAF036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F869-3525-FA38-05BB-A61AA2D4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cromer_pendulum.ipynb – </a:t>
            </a:r>
            <a:r>
              <a:rPr lang="en-US" sz="3200" b="1" dirty="0">
                <a:latin typeface="+mn-lt"/>
              </a:rPr>
              <a:t>Cell 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C1E8F-2405-856D-57A8-39EFFC7D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7A54C3-8014-59AD-C187-2B6EC471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43" y="1470610"/>
            <a:ext cx="6898714" cy="502226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B9E1B19-BDCF-3EF0-21A6-ADBACB8CE860}"/>
              </a:ext>
            </a:extLst>
          </p:cNvPr>
          <p:cNvGrpSpPr/>
          <p:nvPr/>
        </p:nvGrpSpPr>
        <p:grpSpPr>
          <a:xfrm>
            <a:off x="6188152" y="3206002"/>
            <a:ext cx="93821" cy="706865"/>
            <a:chOff x="6188152" y="3206002"/>
            <a:chExt cx="93821" cy="70686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324CB3-EFC9-E7C6-8324-97F1C9A3E0AC}"/>
                </a:ext>
              </a:extLst>
            </p:cNvPr>
            <p:cNvSpPr/>
            <p:nvPr/>
          </p:nvSpPr>
          <p:spPr>
            <a:xfrm>
              <a:off x="6188152" y="3206002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833609-6ACA-52A0-502E-FFEE43C3FCFA}"/>
                </a:ext>
              </a:extLst>
            </p:cNvPr>
            <p:cNvSpPr/>
            <p:nvPr/>
          </p:nvSpPr>
          <p:spPr>
            <a:xfrm>
              <a:off x="6190533" y="382142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AE3B429-4A1D-C46B-7691-D8F2F3D42137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6233872" y="3297442"/>
              <a:ext cx="2381" cy="52398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1AA23C33-EC25-DEAF-E558-BDD58B42E9D4}"/>
              </a:ext>
            </a:extLst>
          </p:cNvPr>
          <p:cNvSpPr/>
          <p:nvPr/>
        </p:nvSpPr>
        <p:spPr>
          <a:xfrm>
            <a:off x="3052827" y="4617485"/>
            <a:ext cx="1943052" cy="834367"/>
          </a:xfrm>
          <a:prstGeom prst="wedgeRoundRectCallout">
            <a:avLst>
              <a:gd name="adj1" fmla="val -60431"/>
              <a:gd name="adj2" fmla="val -1406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What is the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physics</a:t>
            </a:r>
            <a:r>
              <a:rPr lang="en-US" sz="1600" b="1" dirty="0"/>
              <a:t>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story</a:t>
            </a:r>
            <a:r>
              <a:rPr lang="en-US" sz="1600" b="1" dirty="0"/>
              <a:t> at these circled times?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C635DC-4555-B1E0-2F8E-232403FDC0FF}"/>
              </a:ext>
            </a:extLst>
          </p:cNvPr>
          <p:cNvGrpSpPr/>
          <p:nvPr/>
        </p:nvGrpSpPr>
        <p:grpSpPr>
          <a:xfrm>
            <a:off x="2808349" y="1970187"/>
            <a:ext cx="91440" cy="1961255"/>
            <a:chOff x="2923727" y="2088357"/>
            <a:chExt cx="91440" cy="167394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85BADA-C60F-AB10-8822-F123B407366D}"/>
                </a:ext>
              </a:extLst>
            </p:cNvPr>
            <p:cNvSpPr/>
            <p:nvPr/>
          </p:nvSpPr>
          <p:spPr>
            <a:xfrm>
              <a:off x="2923727" y="208835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6D14E9-F907-E4BB-7E03-B4CB6FD1B137}"/>
                </a:ext>
              </a:extLst>
            </p:cNvPr>
            <p:cNvSpPr/>
            <p:nvPr/>
          </p:nvSpPr>
          <p:spPr>
            <a:xfrm>
              <a:off x="2923727" y="3670861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31BF6E-B583-2DD4-BF4F-71E08371F5C3}"/>
                </a:ext>
              </a:extLst>
            </p:cNvPr>
            <p:cNvCxnSpPr>
              <a:cxnSpLocks/>
              <a:stCxn id="22" idx="4"/>
              <a:endCxn id="23" idx="0"/>
            </p:cNvCxnSpPr>
            <p:nvPr/>
          </p:nvCxnSpPr>
          <p:spPr>
            <a:xfrm>
              <a:off x="2969447" y="2179797"/>
              <a:ext cx="0" cy="149106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07B8452-EA84-F327-E11C-2C3A5E26077B}"/>
              </a:ext>
            </a:extLst>
          </p:cNvPr>
          <p:cNvSpPr txBox="1"/>
          <p:nvPr/>
        </p:nvSpPr>
        <p:spPr>
          <a:xfrm>
            <a:off x="875692" y="1706565"/>
            <a:ext cx="1611544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This simulation is now numerically </a:t>
            </a:r>
            <a:r>
              <a:rPr lang="en-US" sz="1600" b="1" dirty="0">
                <a:solidFill>
                  <a:srgbClr val="7030A0"/>
                </a:solidFill>
              </a:rPr>
              <a:t>stable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25F03E-2BF1-1753-4216-3FB9D6C05A17}"/>
              </a:ext>
            </a:extLst>
          </p:cNvPr>
          <p:cNvCxnSpPr>
            <a:cxnSpLocks/>
          </p:cNvCxnSpPr>
          <p:nvPr/>
        </p:nvCxnSpPr>
        <p:spPr>
          <a:xfrm>
            <a:off x="2211842" y="3228867"/>
            <a:ext cx="4326673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EFE21B-52ED-C2F0-564C-0C809549DE9F}"/>
              </a:ext>
            </a:extLst>
          </p:cNvPr>
          <p:cNvCxnSpPr>
            <a:cxnSpLocks/>
          </p:cNvCxnSpPr>
          <p:nvPr/>
        </p:nvCxnSpPr>
        <p:spPr>
          <a:xfrm>
            <a:off x="2211842" y="4483055"/>
            <a:ext cx="4326673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9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Around 1900, two German mathematicians, </a:t>
            </a:r>
            <a:r>
              <a:rPr lang="en-US" sz="2400" b="1" dirty="0"/>
              <a:t>Carl Runge</a:t>
            </a:r>
            <a:r>
              <a:rPr lang="en-US" sz="2400" dirty="0"/>
              <a:t> and </a:t>
            </a:r>
            <a:r>
              <a:rPr lang="en-US" sz="2400" b="1" dirty="0"/>
              <a:t>Wilhelm Kutta</a:t>
            </a:r>
            <a:r>
              <a:rPr lang="en-US" sz="2400" dirty="0"/>
              <a:t>, wanted to improve the accuracy of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Following the same motivation underlying </a:t>
            </a:r>
            <a:r>
              <a:rPr lang="en-US" sz="2400" b="1" dirty="0">
                <a:solidFill>
                  <a:srgbClr val="00B050"/>
                </a:solidFill>
              </a:rPr>
              <a:t>Simpson's Rule</a:t>
            </a:r>
            <a:r>
              <a:rPr lang="en-US" sz="2400" dirty="0"/>
              <a:t> for numerical integration, they developed a method of interpolating a curve </a:t>
            </a:r>
            <a:r>
              <a:rPr lang="en-US" sz="2400" u="sng" dirty="0"/>
              <a:t>between the endpoints </a:t>
            </a:r>
            <a:r>
              <a:rPr lang="en-US" sz="2400" dirty="0"/>
              <a:t>of a sampled interval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weighted combination of multiple tangent lines</a:t>
            </a:r>
            <a:r>
              <a:rPr lang="en-US" sz="2400" dirty="0"/>
              <a:t> sampled throughout an interval, </a:t>
            </a:r>
            <a:r>
              <a:rPr lang="en-US" sz="2400" dirty="0">
                <a:solidFill>
                  <a:srgbClr val="FF0000"/>
                </a:solidFill>
              </a:rPr>
              <a:t>a more accurate derivative </a:t>
            </a:r>
            <a:r>
              <a:rPr lang="en-US" sz="2400" dirty="0"/>
              <a:t>can be calculated than using the </a:t>
            </a:r>
            <a:r>
              <a:rPr lang="en-US" sz="2400" i="1" dirty="0"/>
              <a:t>single</a:t>
            </a:r>
            <a:r>
              <a:rPr lang="en-US" sz="2400" dirty="0"/>
              <a:t> tangent line in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48CAC-A383-428E-8E52-0FE0B83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339"/>
            <a:ext cx="4207745" cy="420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E763A-8476-4F21-B12F-48E0DF2B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9" y="1845754"/>
            <a:ext cx="2484387" cy="656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D383E-6C62-48DD-BCBA-97F4F7B8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8" y="4793158"/>
            <a:ext cx="3681882" cy="9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B3DC4-9A32-47E9-892D-AF4150E7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58" y="2808504"/>
            <a:ext cx="2802784" cy="167831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3980F1-8BB4-C37D-81F5-0271D2C506AC}"/>
              </a:ext>
            </a:extLst>
          </p:cNvPr>
          <p:cNvCxnSpPr/>
          <p:nvPr/>
        </p:nvCxnSpPr>
        <p:spPr>
          <a:xfrm flipV="1">
            <a:off x="1147011" y="4764505"/>
            <a:ext cx="320842" cy="2887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26469E-1CAC-9B44-6A8E-813E2B4DE0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69369" y="3220452"/>
            <a:ext cx="320842" cy="2887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9B4EF6-882D-F46A-25B9-F5B2DAA1C258}"/>
              </a:ext>
            </a:extLst>
          </p:cNvPr>
          <p:cNvCxnSpPr>
            <a:cxnSpLocks/>
          </p:cNvCxnSpPr>
          <p:nvPr/>
        </p:nvCxnSpPr>
        <p:spPr>
          <a:xfrm>
            <a:off x="1533525" y="5526505"/>
            <a:ext cx="1997869" cy="0"/>
          </a:xfrm>
          <a:prstGeom prst="line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6C7618-24B2-6DF9-8146-2727B918EDF3}"/>
                  </a:ext>
                </a:extLst>
              </p:cNvPr>
              <p:cNvSpPr txBox="1"/>
              <p:nvPr/>
            </p:nvSpPr>
            <p:spPr>
              <a:xfrm>
                <a:off x="1922859" y="5906418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6C7618-24B2-6DF9-8146-2727B918E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59" y="5906418"/>
                <a:ext cx="1219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D2C8B-432A-71C0-9E92-EC56801859D1}"/>
                  </a:ext>
                </a:extLst>
              </p:cNvPr>
              <p:cNvSpPr txBox="1"/>
              <p:nvPr/>
            </p:nvSpPr>
            <p:spPr>
              <a:xfrm>
                <a:off x="6559434" y="2502164"/>
                <a:ext cx="21790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value of the derivative at that point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D2C8B-432A-71C0-9E92-EC5680185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434" y="2502164"/>
                <a:ext cx="2179006" cy="523220"/>
              </a:xfrm>
              <a:prstGeom prst="rect">
                <a:avLst/>
              </a:prstGeom>
              <a:blipFill>
                <a:blip r:embed="rId8"/>
                <a:stretch>
                  <a:fillRect t="-1163" r="-84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Nonlinear</a:t>
            </a:r>
            <a:r>
              <a:rPr lang="en-US" sz="3200" dirty="0">
                <a:latin typeface="+mn-lt"/>
              </a:rPr>
              <a:t> Ordinary Differential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56FDDD-0301-63AD-C6B1-140B12F6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38" y="1498180"/>
            <a:ext cx="7209524" cy="48285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E1F6B3-2EB0-8DB7-6FA8-BF4899304712}"/>
              </a:ext>
            </a:extLst>
          </p:cNvPr>
          <p:cNvSpPr/>
          <p:nvPr/>
        </p:nvSpPr>
        <p:spPr>
          <a:xfrm>
            <a:off x="1231795" y="1654988"/>
            <a:ext cx="1503848" cy="302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CB2417-2EE7-2A52-8F38-902F313F099A}"/>
              </a:ext>
            </a:extLst>
          </p:cNvPr>
          <p:cNvSpPr/>
          <p:nvPr/>
        </p:nvSpPr>
        <p:spPr>
          <a:xfrm>
            <a:off x="1384194" y="5058798"/>
            <a:ext cx="3187805" cy="480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093F74-36A9-A3FF-79B7-CE1AEA835945}"/>
              </a:ext>
            </a:extLst>
          </p:cNvPr>
          <p:cNvSpPr/>
          <p:nvPr/>
        </p:nvSpPr>
        <p:spPr>
          <a:xfrm>
            <a:off x="4788478" y="4122988"/>
            <a:ext cx="1778578" cy="343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62D651A-AFCC-6C36-F604-0A06FAC71DBA}"/>
              </a:ext>
            </a:extLst>
          </p:cNvPr>
          <p:cNvCxnSpPr>
            <a:cxnSpLocks/>
            <a:stCxn id="21" idx="1"/>
            <a:endCxn id="23" idx="1"/>
          </p:cNvCxnSpPr>
          <p:nvPr/>
        </p:nvCxnSpPr>
        <p:spPr>
          <a:xfrm rot="10800000" flipH="1" flipV="1">
            <a:off x="1231794" y="1806129"/>
            <a:ext cx="152399" cy="3492920"/>
          </a:xfrm>
          <a:prstGeom prst="bentConnector3">
            <a:avLst>
              <a:gd name="adj1" fmla="val -32851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46DF42-76B5-0720-F53C-C1B54354275C}"/>
              </a:ext>
            </a:extLst>
          </p:cNvPr>
          <p:cNvCxnSpPr>
            <a:cxnSpLocks/>
            <a:stCxn id="23" idx="3"/>
            <a:endCxn id="29" idx="2"/>
          </p:cNvCxnSpPr>
          <p:nvPr/>
        </p:nvCxnSpPr>
        <p:spPr>
          <a:xfrm flipV="1">
            <a:off x="4571999" y="4466204"/>
            <a:ext cx="1105768" cy="83284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26FB829-F491-A168-9817-92331D7CCADC}"/>
              </a:ext>
            </a:extLst>
          </p:cNvPr>
          <p:cNvSpPr txBox="1"/>
          <p:nvPr/>
        </p:nvSpPr>
        <p:spPr>
          <a:xfrm>
            <a:off x="3884310" y="5892582"/>
            <a:ext cx="386919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Nowadays, High School Math Students are Doing </a:t>
            </a:r>
            <a:r>
              <a:rPr lang="en-US" b="1" dirty="0">
                <a:solidFill>
                  <a:srgbClr val="00B050"/>
                </a:solidFill>
              </a:rPr>
              <a:t>Differential Equations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9589D57-82E0-32ED-6EFB-8D979FC8CF79}"/>
              </a:ext>
            </a:extLst>
          </p:cNvPr>
          <p:cNvCxnSpPr/>
          <p:nvPr/>
        </p:nvCxnSpPr>
        <p:spPr>
          <a:xfrm>
            <a:off x="1647431" y="5970050"/>
            <a:ext cx="1995055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9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Nonlinear</a:t>
            </a:r>
            <a:r>
              <a:rPr lang="en-US" sz="3200" dirty="0">
                <a:latin typeface="+mn-lt"/>
              </a:rPr>
              <a:t> Ordinary Differential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/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/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/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/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blipFill>
                <a:blip r:embed="rId6"/>
                <a:stretch>
                  <a:fillRect l="-2500" r="-9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/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blipFill>
                <a:blip r:embed="rId7"/>
                <a:stretch>
                  <a:fillRect l="-3502" r="-1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/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blipFill>
                <a:blip r:embed="rId8"/>
                <a:stretch>
                  <a:fillRect l="-4891" t="-4255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/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blipFill>
                <a:blip r:embed="rId9"/>
                <a:stretch>
                  <a:fillRect l="-2703" r="-270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93B315-0220-4D06-B514-397E2437E583}"/>
              </a:ext>
            </a:extLst>
          </p:cNvPr>
          <p:cNvSpPr txBox="1"/>
          <p:nvPr/>
        </p:nvSpPr>
        <p:spPr>
          <a:xfrm>
            <a:off x="5390535" y="2679124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Initial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/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/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blipFill>
                <a:blip r:embed="rId11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/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i="1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/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C0A519C-6E92-4E08-9205-BCF1FEB1DC15}"/>
              </a:ext>
            </a:extLst>
          </p:cNvPr>
          <p:cNvSpPr txBox="1"/>
          <p:nvPr/>
        </p:nvSpPr>
        <p:spPr>
          <a:xfrm>
            <a:off x="5470169" y="4109120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Check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F9E23-7F66-0F38-B857-D52E7B929413}"/>
              </a:ext>
            </a:extLst>
          </p:cNvPr>
          <p:cNvSpPr/>
          <p:nvPr/>
        </p:nvSpPr>
        <p:spPr>
          <a:xfrm>
            <a:off x="5711221" y="3478155"/>
            <a:ext cx="1184254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D054B-E1E5-AD62-66BB-1E549343F6D5}"/>
              </a:ext>
            </a:extLst>
          </p:cNvPr>
          <p:cNvSpPr/>
          <p:nvPr/>
        </p:nvSpPr>
        <p:spPr>
          <a:xfrm>
            <a:off x="2338387" y="1938338"/>
            <a:ext cx="858233" cy="31908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FBB5BE-4C9C-B378-E283-F3D696E9691D}"/>
              </a:ext>
            </a:extLst>
          </p:cNvPr>
          <p:cNvSpPr/>
          <p:nvPr/>
        </p:nvSpPr>
        <p:spPr>
          <a:xfrm>
            <a:off x="5616119" y="6048135"/>
            <a:ext cx="1684091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74E1B8A-379E-13A1-A26D-810E277FBA71}"/>
              </a:ext>
            </a:extLst>
          </p:cNvPr>
          <p:cNvCxnSpPr>
            <a:cxnSpLocks/>
            <a:stCxn id="22" idx="3"/>
            <a:endCxn id="35" idx="0"/>
          </p:cNvCxnSpPr>
          <p:nvPr/>
        </p:nvCxnSpPr>
        <p:spPr>
          <a:xfrm flipH="1" flipV="1">
            <a:off x="2443163" y="1931500"/>
            <a:ext cx="4452312" cy="1823978"/>
          </a:xfrm>
          <a:prstGeom prst="bentConnector4">
            <a:avLst>
              <a:gd name="adj1" fmla="val -13281"/>
              <a:gd name="adj2" fmla="val 11916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56B3B8E-8875-1EFB-5A40-5514FB365AFE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16200000" flipH="1">
            <a:off x="2157795" y="2867133"/>
            <a:ext cx="4068033" cy="284861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C629BE-C545-0112-4C70-2E064309D1C6}"/>
              </a:ext>
            </a:extLst>
          </p:cNvPr>
          <p:cNvSpPr txBox="1"/>
          <p:nvPr/>
        </p:nvSpPr>
        <p:spPr>
          <a:xfrm>
            <a:off x="4600584" y="3539559"/>
            <a:ext cx="113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Solution: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020F8A-21A2-0E5D-000B-6C8EB6754895}"/>
              </a:ext>
            </a:extLst>
          </p:cNvPr>
          <p:cNvSpPr/>
          <p:nvPr/>
        </p:nvSpPr>
        <p:spPr>
          <a:xfrm>
            <a:off x="2338387" y="1931500"/>
            <a:ext cx="209551" cy="31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7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  <p:bldP spid="19" grpId="0"/>
      <p:bldP spid="24" grpId="0"/>
      <p:bldP spid="25" grpId="0"/>
      <p:bldP spid="15" grpId="0"/>
      <p:bldP spid="17" grpId="0"/>
      <p:bldP spid="18" grpId="0"/>
      <p:bldP spid="5" grpId="0"/>
      <p:bldP spid="20" grpId="0"/>
      <p:bldP spid="22" grpId="0" animBg="1"/>
      <p:bldP spid="26" grpId="0" animBg="1"/>
      <p:bldP spid="27" grpId="0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56C13-BF71-FDCE-F74B-75D3786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C2D6BB-9346-5F50-B545-DD1A2AD5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53" y="1607627"/>
            <a:ext cx="5438095" cy="38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EC0F5-5E4E-D5E8-29A9-12662830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651ED-55B3-40F0-3AEB-C4D9108E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A55006-8594-5B5F-A967-BB911527AC40}"/>
                  </a:ext>
                </a:extLst>
              </p:cNvPr>
              <p:cNvSpPr txBox="1"/>
              <p:nvPr/>
            </p:nvSpPr>
            <p:spPr>
              <a:xfrm>
                <a:off x="4176464" y="1690689"/>
                <a:ext cx="1968605" cy="50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A55006-8594-5B5F-A967-BB911527A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464" y="1690689"/>
                <a:ext cx="1968605" cy="501356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54AE888-53D2-1147-0995-56B81A13416A}"/>
              </a:ext>
            </a:extLst>
          </p:cNvPr>
          <p:cNvGrpSpPr/>
          <p:nvPr/>
        </p:nvGrpSpPr>
        <p:grpSpPr>
          <a:xfrm>
            <a:off x="3193905" y="1654024"/>
            <a:ext cx="1076632" cy="369332"/>
            <a:chOff x="4968362" y="2079211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D0D4F4B-2465-0E68-9E73-3949E207B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CD7B44-F587-4902-0EC8-627D8B2E35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693CAC-F480-C951-EA5B-B9C4F02909DC}"/>
              </a:ext>
            </a:extLst>
          </p:cNvPr>
          <p:cNvGrpSpPr/>
          <p:nvPr/>
        </p:nvGrpSpPr>
        <p:grpSpPr>
          <a:xfrm>
            <a:off x="3064722" y="2563040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06236A-3AFF-C27F-3054-E3C70C7F5F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C9DA05-047F-1E00-34CE-C34E809FA76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AD904A-2136-33AE-9D5C-C1724FF06DA5}"/>
              </a:ext>
            </a:extLst>
          </p:cNvPr>
          <p:cNvGrpSpPr/>
          <p:nvPr/>
        </p:nvGrpSpPr>
        <p:grpSpPr>
          <a:xfrm>
            <a:off x="5461527" y="2779243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9BF346-709B-BEC5-8DD8-408AA8840B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6E68771-A8BB-B845-44F2-2303CF128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4A5BFD-A8EE-B462-98A4-6D575DF93A86}"/>
              </a:ext>
            </a:extLst>
          </p:cNvPr>
          <p:cNvGrpSpPr/>
          <p:nvPr/>
        </p:nvGrpSpPr>
        <p:grpSpPr>
          <a:xfrm>
            <a:off x="7150760" y="3028567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5E378A-4F64-9909-31F2-E07D0AB64F0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815394-3067-4297-7C79-29B522C1A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7ED040-5B60-A3EA-81FD-30B65C28F00F}"/>
              </a:ext>
            </a:extLst>
          </p:cNvPr>
          <p:cNvGrpSpPr/>
          <p:nvPr/>
        </p:nvGrpSpPr>
        <p:grpSpPr>
          <a:xfrm>
            <a:off x="7219490" y="3252355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3595E0-4A64-633F-6959-90018BEE51C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14365F-42CB-F123-7A66-48E1F750D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D39BAC8-F681-4C5C-A672-671BA27DEAF3}"/>
              </a:ext>
            </a:extLst>
          </p:cNvPr>
          <p:cNvGrpSpPr/>
          <p:nvPr/>
        </p:nvGrpSpPr>
        <p:grpSpPr>
          <a:xfrm>
            <a:off x="3954322" y="4159126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0E9B64-9B68-24A8-C5A6-F5B8FCE30B8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57CC3F-1E09-ECAB-7589-5ACCC8BD7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E36261-B7D8-41B4-0420-0C4D98B81C8B}"/>
              </a:ext>
            </a:extLst>
          </p:cNvPr>
          <p:cNvGrpSpPr/>
          <p:nvPr/>
        </p:nvGrpSpPr>
        <p:grpSpPr>
          <a:xfrm>
            <a:off x="3348763" y="4936890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D8EF22-92E1-8990-DF02-23C8ADC18B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EA0A84F-AA4D-A8A1-CD62-43D282A71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9B49B5-39B8-B566-6FC3-CB0EFCE2BF9C}"/>
              </a:ext>
            </a:extLst>
          </p:cNvPr>
          <p:cNvGrpSpPr/>
          <p:nvPr/>
        </p:nvGrpSpPr>
        <p:grpSpPr>
          <a:xfrm>
            <a:off x="3954322" y="392562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06188D-62C1-BD5A-2F99-0A80C8E4AE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7EE85CE-5433-843A-F6F2-E498D0EBC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4566A5-189F-86A9-914B-F2B7DFEBA13E}"/>
                  </a:ext>
                </a:extLst>
              </p:cNvPr>
              <p:cNvSpPr txBox="1"/>
              <p:nvPr/>
            </p:nvSpPr>
            <p:spPr>
              <a:xfrm>
                <a:off x="4987471" y="3956406"/>
                <a:ext cx="17686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smtClean="0">
                        <a:ln>
                          <a:noFill/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n>
                      <a:noFill/>
                    </a:ln>
                    <a:solidFill>
                      <a:srgbClr val="FFFF00"/>
                    </a:solidFill>
                  </a:rPr>
                  <a:t> Euler’s Method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4566A5-189F-86A9-914B-F2B7DFEBA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471" y="3956406"/>
                <a:ext cx="1768655" cy="307777"/>
              </a:xfrm>
              <a:prstGeom prst="rect">
                <a:avLst/>
              </a:prstGeom>
              <a:blipFill>
                <a:blip r:embed="rId5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1E736F-3223-0966-9C04-379BB95681DC}"/>
                  </a:ext>
                </a:extLst>
              </p:cNvPr>
              <p:cNvSpPr txBox="1"/>
              <p:nvPr/>
            </p:nvSpPr>
            <p:spPr>
              <a:xfrm>
                <a:off x="4987688" y="4189904"/>
                <a:ext cx="21390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 smtClean="0">
                        <a:ln>
                          <a:noFill/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ln>
                      <a:noFill/>
                    </a:ln>
                    <a:solidFill>
                      <a:srgbClr val="FFFF00"/>
                    </a:solidFill>
                  </a:rPr>
                  <a:t> Runge-</a:t>
                </a:r>
                <a:r>
                  <a:rPr lang="en-US" sz="1400" dirty="0" err="1">
                    <a:ln>
                      <a:noFill/>
                    </a:ln>
                    <a:solidFill>
                      <a:srgbClr val="FFFF00"/>
                    </a:solidFill>
                  </a:rPr>
                  <a:t>Kutta</a:t>
                </a:r>
                <a:r>
                  <a:rPr lang="en-US" sz="1400" dirty="0">
                    <a:ln>
                      <a:noFill/>
                    </a:ln>
                    <a:solidFill>
                      <a:srgbClr val="FFFF00"/>
                    </a:solidFill>
                  </a:rPr>
                  <a:t> Method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1E736F-3223-0966-9C04-379BB9568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88" y="4189904"/>
                <a:ext cx="2139007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49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6" grpId="0"/>
      <p:bldP spid="6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D2F56-DB99-9ACB-A88C-FBF0BC32A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E7126A-AAF7-515B-4E0F-89134CD945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81" y="1397636"/>
            <a:ext cx="6495238" cy="50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E53929-9BDA-9EBC-C4A3-A3DF06C5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AEA42-408A-AA8A-5A71-43D1EBE8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2EC879-9B30-30F6-E64A-C4A5E65013A2}"/>
              </a:ext>
            </a:extLst>
          </p:cNvPr>
          <p:cNvGrpSpPr/>
          <p:nvPr/>
        </p:nvGrpSpPr>
        <p:grpSpPr>
          <a:xfrm>
            <a:off x="3684822" y="158729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624FDB-777D-2984-061F-0EC618308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9932B6-C46C-D30D-3DB9-4C3A9AD68F7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5E2AE-B3D5-1064-D9BB-1D4941D16737}"/>
              </a:ext>
            </a:extLst>
          </p:cNvPr>
          <p:cNvGrpSpPr/>
          <p:nvPr/>
        </p:nvGrpSpPr>
        <p:grpSpPr>
          <a:xfrm>
            <a:off x="3821845" y="180956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D91296-AA8E-2A0B-1408-7CB4C8FF2C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5EFB7F-ACE0-17E8-3973-8EDD8FD0DD3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EFB194-B168-E08C-7A5F-24CF7CC09D05}"/>
              </a:ext>
            </a:extLst>
          </p:cNvPr>
          <p:cNvGrpSpPr/>
          <p:nvPr/>
        </p:nvGrpSpPr>
        <p:grpSpPr>
          <a:xfrm>
            <a:off x="5693175" y="2498428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42B4AC-3A08-BDEB-1E48-655DD51EDF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D371C2C-BC41-797D-D1CB-6203A5FD3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3B2C2D-0A1E-52B8-CBE7-5FBE6EE754F8}"/>
              </a:ext>
            </a:extLst>
          </p:cNvPr>
          <p:cNvGrpSpPr/>
          <p:nvPr/>
        </p:nvGrpSpPr>
        <p:grpSpPr>
          <a:xfrm>
            <a:off x="5299410" y="351876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1D4774-4C2E-1B72-685B-0887D9A28BB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D8CDA7-5848-55B2-5873-7F18B840F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3BF88-767D-E808-245D-4297D22A17C4}"/>
              </a:ext>
            </a:extLst>
          </p:cNvPr>
          <p:cNvGrpSpPr/>
          <p:nvPr/>
        </p:nvGrpSpPr>
        <p:grpSpPr>
          <a:xfrm>
            <a:off x="7282787" y="4111876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617F0A-E5C3-F0AB-FD71-463DA4D4116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BA3F3E-E146-4297-3231-E0DB5283D1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93D3A-FF47-9D3F-9A1C-3C30F7975B5D}"/>
              </a:ext>
            </a:extLst>
          </p:cNvPr>
          <p:cNvGrpSpPr/>
          <p:nvPr/>
        </p:nvGrpSpPr>
        <p:grpSpPr>
          <a:xfrm>
            <a:off x="5980292" y="5819271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2BA0BD-8D93-CA90-BC4A-1C5E8A584EA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601E70-D065-B5DE-CC05-477229994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EFA001-0644-7A2A-213F-8773D2C5A194}"/>
              </a:ext>
            </a:extLst>
          </p:cNvPr>
          <p:cNvGrpSpPr/>
          <p:nvPr/>
        </p:nvGrpSpPr>
        <p:grpSpPr>
          <a:xfrm>
            <a:off x="7355480" y="5016108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833B11-7006-203D-3053-B8C661AC5E4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DC22F83-9BF3-FAA4-6904-71F44F81C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1F26FBE-19DF-5893-0FA3-4A9961D757A7}"/>
              </a:ext>
            </a:extLst>
          </p:cNvPr>
          <p:cNvSpPr/>
          <p:nvPr/>
        </p:nvSpPr>
        <p:spPr>
          <a:xfrm>
            <a:off x="1796840" y="2346986"/>
            <a:ext cx="1572629" cy="20457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4E79E2-ACDE-DA28-3659-49C6C4C45126}"/>
              </a:ext>
            </a:extLst>
          </p:cNvPr>
          <p:cNvSpPr/>
          <p:nvPr/>
        </p:nvSpPr>
        <p:spPr>
          <a:xfrm>
            <a:off x="1796840" y="3038697"/>
            <a:ext cx="2895810" cy="20428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2C6308-83AA-6003-D08C-DBD407ED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550" y="5764992"/>
            <a:ext cx="851648" cy="440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51C168-A60E-159B-5DC5-BE0457BCA0EC}"/>
              </a:ext>
            </a:extLst>
          </p:cNvPr>
          <p:cNvSpPr txBox="1"/>
          <p:nvPr/>
        </p:nvSpPr>
        <p:spPr>
          <a:xfrm>
            <a:off x="4915522" y="4515894"/>
            <a:ext cx="2593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</a:rPr>
              <a:t>\</a:t>
            </a:r>
            <a:r>
              <a:rPr lang="en-US" sz="1400" b="1" dirty="0" err="1">
                <a:solidFill>
                  <a:srgbClr val="FFFF00"/>
                </a:solidFill>
              </a:rPr>
              <a:t>mathcal</a:t>
            </a:r>
            <a:r>
              <a:rPr lang="en-US" sz="1400" b="1" dirty="0">
                <a:solidFill>
                  <a:srgbClr val="FFFF00"/>
                </a:solidFill>
              </a:rPr>
              <a:t>{} </a:t>
            </a:r>
            <a:r>
              <a:rPr lang="en-US" sz="1400" dirty="0">
                <a:solidFill>
                  <a:srgbClr val="FFFF00"/>
                </a:solidFill>
              </a:rPr>
              <a:t>= Calligraphic-style uppercase letters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F386DE-F487-093C-8FA2-628F897EBD3B}"/>
              </a:ext>
            </a:extLst>
          </p:cNvPr>
          <p:cNvSpPr/>
          <p:nvPr/>
        </p:nvSpPr>
        <p:spPr>
          <a:xfrm>
            <a:off x="5385706" y="5091227"/>
            <a:ext cx="1734195" cy="20457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0" grpId="0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EE89C-1C01-603E-A234-A4888940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224BB-CE68-94BE-3ABC-D1B01FFA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451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1D6A9-F29C-4E3E-74D4-4BE9DC5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2FBFD-9F05-8CC2-6D59-3CB71C68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F19E035-6584-DACF-D3B3-C70669730A4D}"/>
              </a:ext>
            </a:extLst>
          </p:cNvPr>
          <p:cNvSpPr/>
          <p:nvPr/>
        </p:nvSpPr>
        <p:spPr>
          <a:xfrm>
            <a:off x="6799547" y="3368231"/>
            <a:ext cx="1659192" cy="1143000"/>
          </a:xfrm>
          <a:prstGeom prst="wedgeRectCallout">
            <a:avLst>
              <a:gd name="adj1" fmla="val -76514"/>
              <a:gd name="adj2" fmla="val -221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Euler's Method </a:t>
            </a:r>
            <a:r>
              <a:rPr lang="en-US" dirty="0">
                <a:solidFill>
                  <a:srgbClr val="FF0000"/>
                </a:solidFill>
              </a:rPr>
              <a:t>continues to lose accuracy each iteration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344411-5E81-6659-1353-9EF5AB40A436}"/>
              </a:ext>
            </a:extLst>
          </p:cNvPr>
          <p:cNvCxnSpPr/>
          <p:nvPr/>
        </p:nvCxnSpPr>
        <p:spPr>
          <a:xfrm>
            <a:off x="2675187" y="2818770"/>
            <a:ext cx="3597144" cy="884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EE89C-1C01-603E-A234-A4888940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C0BDB2-184D-6822-C628-219DF262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451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1D6A9-F29C-4E3E-74D4-4BE9DC58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nonlinear_ode.py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2FBFD-9F05-8CC2-6D59-3CB71C68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B981D7BB-D885-1E4D-3BD6-30EE17D4F2F2}"/>
              </a:ext>
            </a:extLst>
          </p:cNvPr>
          <p:cNvSpPr/>
          <p:nvPr/>
        </p:nvSpPr>
        <p:spPr>
          <a:xfrm>
            <a:off x="5922932" y="3765969"/>
            <a:ext cx="2057400" cy="999664"/>
          </a:xfrm>
          <a:prstGeom prst="wedgeRectCallout">
            <a:avLst>
              <a:gd name="adj1" fmla="val -57939"/>
              <a:gd name="adj2" fmla="val -15047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RK4 </a:t>
            </a:r>
            <a:r>
              <a:rPr lang="en-US" dirty="0">
                <a:solidFill>
                  <a:srgbClr val="00B050"/>
                </a:solidFill>
              </a:rPr>
              <a:t>is stable and more accurate than Euler’s Method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CB2AD5-9D7B-FC1F-7801-3F51F222238B}"/>
              </a:ext>
            </a:extLst>
          </p:cNvPr>
          <p:cNvCxnSpPr>
            <a:cxnSpLocks/>
          </p:cNvCxnSpPr>
          <p:nvPr/>
        </p:nvCxnSpPr>
        <p:spPr>
          <a:xfrm>
            <a:off x="2675187" y="2743200"/>
            <a:ext cx="521434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1DA38-E30D-7F26-AE91-DC7518BA3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4387-A472-56EA-793D-C23D3D80D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533BE-F8B1-29B2-5DCE-6EAB02A9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536F9-3C8F-DB35-68F5-1EA79BEA7E89}"/>
                  </a:ext>
                </a:extLst>
              </p:cNvPr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536F9-3C8F-DB35-68F5-1EA79BEA7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F4EB23-DCEE-A1B6-85CC-964029F6513C}"/>
                  </a:ext>
                </a:extLst>
              </p:cNvPr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F4EB23-DCEE-A1B6-85CC-964029F65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E5080E1-2942-70CF-AA86-5EB035F6D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453" y="2503679"/>
            <a:ext cx="3627131" cy="25724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31F9097-0A69-76F6-8743-6269D7E75647}"/>
              </a:ext>
            </a:extLst>
          </p:cNvPr>
          <p:cNvSpPr/>
          <p:nvPr/>
        </p:nvSpPr>
        <p:spPr>
          <a:xfrm>
            <a:off x="6390518" y="4474323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3E9561-31A0-0FD1-7A9B-8F996874A4C2}"/>
              </a:ext>
            </a:extLst>
          </p:cNvPr>
          <p:cNvCxnSpPr/>
          <p:nvPr/>
        </p:nvCxnSpPr>
        <p:spPr>
          <a:xfrm>
            <a:off x="5036024" y="3575713"/>
            <a:ext cx="702860" cy="55273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B6201D6-36EB-6E44-1680-96EEE3810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705" y="3114691"/>
            <a:ext cx="1422575" cy="164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40AC9C-BEF8-55E0-4DDD-A9830AF996E3}"/>
                  </a:ext>
                </a:extLst>
              </p:cNvPr>
              <p:cNvSpPr txBox="1"/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40AC9C-BEF8-55E0-4DDD-A9830AF9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239" y="5275073"/>
                <a:ext cx="2802370" cy="525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36642F1-4C3E-871A-926D-798C1305BBC1}"/>
              </a:ext>
            </a:extLst>
          </p:cNvPr>
          <p:cNvSpPr/>
          <p:nvPr/>
        </p:nvSpPr>
        <p:spPr>
          <a:xfrm>
            <a:off x="2509589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104577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Runge-Kutta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9C58C-9C11-D5F2-4933-DFAC7619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7" y="1353959"/>
            <a:ext cx="6588086" cy="5203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168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6C6B-547A-48EC-8E69-8444D9EA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337" y="671051"/>
            <a:ext cx="6717325" cy="2816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ECBFA-048A-41FF-8751-30D92A00D971}"/>
              </a:ext>
            </a:extLst>
          </p:cNvPr>
          <p:cNvSpPr txBox="1"/>
          <p:nvPr/>
        </p:nvSpPr>
        <p:spPr>
          <a:xfrm>
            <a:off x="2603089" y="316983"/>
            <a:ext cx="393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Hidden Figures</a:t>
            </a:r>
            <a:r>
              <a:rPr lang="en-US" dirty="0"/>
              <a:t>, Fox 2000 Pictures,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1D1F0-F1E7-4F3F-BC72-C24216A9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8" y="2358664"/>
            <a:ext cx="4084334" cy="318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6A676-2F70-4C23-AC60-C288ECFA2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80" y="3127780"/>
            <a:ext cx="5609524" cy="3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F0D93A-3AC9-4262-AF55-F031E91C1B74}"/>
              </a:ext>
            </a:extLst>
          </p:cNvPr>
          <p:cNvSpPr/>
          <p:nvPr/>
        </p:nvSpPr>
        <p:spPr>
          <a:xfrm>
            <a:off x="7057509" y="4662683"/>
            <a:ext cx="1706763" cy="671095"/>
          </a:xfrm>
          <a:prstGeom prst="wedgeRoundRectCallout">
            <a:avLst>
              <a:gd name="adj1" fmla="val -43541"/>
              <a:gd name="adj2" fmla="val 994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Runge-</a:t>
            </a:r>
            <a:r>
              <a:rPr lang="en-US" b="1" dirty="0" err="1"/>
              <a:t>Kutta</a:t>
            </a:r>
            <a:r>
              <a:rPr lang="en-US" b="1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1834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 - </a:t>
            </a:r>
            <a:r>
              <a:rPr lang="en-US" sz="3200" b="1" dirty="0">
                <a:latin typeface="+mn-lt"/>
              </a:rPr>
              <a:t>Part 2 of 3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Estimate numerical solutions to ordinary differential equations (</a:t>
            </a:r>
            <a:r>
              <a:rPr lang="en-US" sz="2400" b="1" dirty="0"/>
              <a:t>ODE</a:t>
            </a:r>
            <a:r>
              <a:rPr lang="en-US" sz="2400" dirty="0"/>
              <a:t>s) using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Model the </a:t>
            </a:r>
            <a:r>
              <a:rPr lang="en-US" sz="2400" b="1" dirty="0">
                <a:solidFill>
                  <a:srgbClr val="0070C0"/>
                </a:solidFill>
              </a:rPr>
              <a:t>harmonic motion </a:t>
            </a:r>
            <a:r>
              <a:rPr lang="en-US" sz="2400" dirty="0"/>
              <a:t>of a simple pendulum using </a:t>
            </a:r>
            <a:r>
              <a:rPr lang="en-US" sz="2400" b="1" dirty="0">
                <a:solidFill>
                  <a:srgbClr val="7030A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Model a </a:t>
            </a:r>
            <a:r>
              <a:rPr lang="en-US" sz="2400" b="1" dirty="0"/>
              <a:t>damped oscillator </a:t>
            </a:r>
            <a:r>
              <a:rPr lang="en-US" sz="2400" dirty="0"/>
              <a:t>to appreciate the impact of </a:t>
            </a:r>
            <a:r>
              <a:rPr lang="en-US" sz="2400" b="1" dirty="0">
                <a:solidFill>
                  <a:srgbClr val="FF0000"/>
                </a:solidFill>
              </a:rPr>
              <a:t>critical damping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Analyze the long-term behavior of a </a:t>
            </a:r>
            <a:r>
              <a:rPr lang="en-US" sz="2400" b="1" dirty="0"/>
              <a:t>harmonograph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Model the </a:t>
            </a:r>
            <a:r>
              <a:rPr lang="en-US" sz="2400" b="1" dirty="0"/>
              <a:t>Newtonian Kinematics </a:t>
            </a:r>
            <a:r>
              <a:rPr lang="en-US" sz="2400" dirty="0"/>
              <a:t>of an </a:t>
            </a:r>
            <a:r>
              <a:rPr lang="en-US" sz="2400" b="1" dirty="0">
                <a:solidFill>
                  <a:srgbClr val="7030A0"/>
                </a:solidFill>
              </a:rPr>
              <a:t>Estes Model Rocket</a:t>
            </a:r>
            <a:r>
              <a:rPr lang="en-US" sz="2400" b="1" dirty="0"/>
              <a:t> </a:t>
            </a:r>
            <a:r>
              <a:rPr lang="en-US" sz="2400" dirty="0"/>
              <a:t>through lift-off, where the system mass </a:t>
            </a:r>
            <a:r>
              <a:rPr lang="en-US" sz="2400" i="1" dirty="0"/>
              <a:t>decreases</a:t>
            </a:r>
            <a:r>
              <a:rPr lang="en-US" sz="2400" dirty="0"/>
              <a:t> as solid motor fuel is burnt to produce thrust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Solve ODEs with SciPy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often must numerically solve systems of </a:t>
            </a:r>
            <a:r>
              <a:rPr lang="en-US" sz="2400" b="1" dirty="0">
                <a:solidFill>
                  <a:srgbClr val="0070C0"/>
                </a:solidFill>
              </a:rPr>
              <a:t>differential equations</a:t>
            </a:r>
            <a:r>
              <a:rPr lang="en-US" sz="2400" dirty="0"/>
              <a:t> so we can simulate dynamic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Python package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contains several ready-to-use numerical methods to estimate the solution to a variety of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Ordinary and Partial Differential Equations (ODE/PDE)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Linear and Non-Linear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b="1" dirty="0"/>
              <a:t>Initial Value Problem (IVP) </a:t>
            </a:r>
            <a:r>
              <a:rPr lang="en-US" sz="2200" dirty="0"/>
              <a:t>and Boundary Value Problems (BVP)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Both Individual and Systems of </a:t>
            </a:r>
            <a:r>
              <a:rPr lang="en-US" sz="2200" u="sng" dirty="0"/>
              <a:t>Linked</a:t>
            </a:r>
            <a:r>
              <a:rPr lang="en-US" sz="2200" dirty="0"/>
              <a:t> Differential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https://scipy.org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85722-8323-475B-A4D8-32EF558A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3" y="1782094"/>
            <a:ext cx="7689954" cy="4544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A0AE3-9D1A-4DFA-AE0D-363C8627DC81}"/>
              </a:ext>
            </a:extLst>
          </p:cNvPr>
          <p:cNvSpPr/>
          <p:nvPr/>
        </p:nvSpPr>
        <p:spPr>
          <a:xfrm>
            <a:off x="876925" y="3612630"/>
            <a:ext cx="2158583" cy="659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57166-DE83-4F21-872D-6AB12CC5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18" y="1327632"/>
            <a:ext cx="6213163" cy="5211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451471-1CD5-FDE2-9072-B9E12E5B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32" y="3511320"/>
            <a:ext cx="6533333" cy="20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3CD2F4-2626-2A70-8808-2A57CFC8D3A6}"/>
              </a:ext>
            </a:extLst>
          </p:cNvPr>
          <p:cNvSpPr/>
          <p:nvPr/>
        </p:nvSpPr>
        <p:spPr>
          <a:xfrm>
            <a:off x="1730559" y="1927041"/>
            <a:ext cx="5705553" cy="1501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8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3118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" y="5556291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218374"/>
                <a:ext cx="1775166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183682"/>
            <a:ext cx="1775166" cy="1644445"/>
            <a:chOff x="6137333" y="4800600"/>
            <a:chExt cx="1775166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75166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33871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66209" y="4528850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i="1" dirty="0"/>
              <a:t>linked</a:t>
            </a:r>
            <a:r>
              <a:rPr lang="en-US" sz="1400" dirty="0"/>
              <a:t> first-order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71603" y="5587269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F8222E-DE50-1CBE-335A-FAED0A5E0C97}"/>
              </a:ext>
            </a:extLst>
          </p:cNvPr>
          <p:cNvGrpSpPr/>
          <p:nvPr/>
        </p:nvGrpSpPr>
        <p:grpSpPr>
          <a:xfrm>
            <a:off x="845271" y="3550990"/>
            <a:ext cx="1698049" cy="557037"/>
            <a:chOff x="845271" y="3640930"/>
            <a:chExt cx="1698049" cy="5570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/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1400" dirty="0">
                      <a:ln>
                        <a:noFill/>
                      </a:ln>
                      <a:solidFill>
                        <a:srgbClr val="7030A0"/>
                      </a:solidFill>
                    </a:rPr>
                    <a:t> when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14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91E8B-2C7B-8B45-4E43-BA712EC64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71" y="3890190"/>
                  <a:ext cx="1698049" cy="307777"/>
                </a:xfrm>
                <a:prstGeom prst="rect">
                  <a:avLst/>
                </a:prstGeom>
                <a:blipFill>
                  <a:blip r:embed="rId1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CC806E-788E-1D2D-DA5D-AE8E1F476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4296" y="3640930"/>
              <a:ext cx="0" cy="26592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3AE5114-7458-814B-F0DC-565E5A39169D}"/>
              </a:ext>
            </a:extLst>
          </p:cNvPr>
          <p:cNvSpPr txBox="1"/>
          <p:nvPr/>
        </p:nvSpPr>
        <p:spPr>
          <a:xfrm>
            <a:off x="391015" y="4637313"/>
            <a:ext cx="1782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2</a:t>
            </a:r>
            <a:r>
              <a:rPr lang="en-US" sz="1400" baseline="30000" dirty="0">
                <a:solidFill>
                  <a:srgbClr val="7030A0"/>
                </a:solidFill>
              </a:rPr>
              <a:t>nd</a:t>
            </a:r>
            <a:r>
              <a:rPr lang="en-US" sz="1400" dirty="0">
                <a:solidFill>
                  <a:srgbClr val="7030A0"/>
                </a:solidFill>
              </a:rPr>
              <a:t> derivative of both sides with respect to time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AB97B4-9BEC-BF80-A16A-BDA3AFBB6361}"/>
              </a:ext>
            </a:extLst>
          </p:cNvPr>
          <p:cNvGrpSpPr/>
          <p:nvPr/>
        </p:nvGrpSpPr>
        <p:grpSpPr>
          <a:xfrm>
            <a:off x="2350903" y="2215607"/>
            <a:ext cx="1592820" cy="738664"/>
            <a:chOff x="2820111" y="2466681"/>
            <a:chExt cx="1592820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/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length</a:t>
                  </a:r>
                </a:p>
                <a:p>
                  <a:pPr algn="ctr"/>
                  <a:r>
                    <a:rPr lang="en-US" sz="1400" dirty="0">
                      <a:solidFill>
                        <a:srgbClr val="7030A0"/>
                      </a:solidFill>
                    </a:rPr>
                    <a:t>of the rod (constant)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3B748B3-D33F-2604-6B03-2C3161A78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05" y="2466681"/>
                  <a:ext cx="1326526" cy="738664"/>
                </a:xfrm>
                <a:prstGeom prst="rect">
                  <a:avLst/>
                </a:prstGeom>
                <a:blipFill>
                  <a:blip r:embed="rId17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7634323-B1CF-0078-EB31-1ECB92954A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20111" y="2728291"/>
              <a:ext cx="400495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44E08EA-DD6B-A655-6603-EBDC358E6CC0}"/>
              </a:ext>
            </a:extLst>
          </p:cNvPr>
          <p:cNvCxnSpPr>
            <a:stCxn id="10" idx="2"/>
            <a:endCxn id="30" idx="0"/>
          </p:cNvCxnSpPr>
          <p:nvPr/>
        </p:nvCxnSpPr>
        <p:spPr>
          <a:xfrm rot="5400000" flipH="1" flipV="1">
            <a:off x="1607057" y="2743311"/>
            <a:ext cx="4467399" cy="2242741"/>
          </a:xfrm>
          <a:prstGeom prst="bentConnector5">
            <a:avLst>
              <a:gd name="adj1" fmla="val -5117"/>
              <a:gd name="adj2" fmla="val 71054"/>
              <a:gd name="adj3" fmla="val 10511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F86A15-D51E-B15F-6B63-2901732FB4DF}"/>
              </a:ext>
            </a:extLst>
          </p:cNvPr>
          <p:cNvGrpSpPr/>
          <p:nvPr/>
        </p:nvGrpSpPr>
        <p:grpSpPr>
          <a:xfrm>
            <a:off x="185575" y="2416048"/>
            <a:ext cx="1270486" cy="1099230"/>
            <a:chOff x="2859498" y="2466681"/>
            <a:chExt cx="1270486" cy="10992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/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</a:t>
                  </a:r>
                  <a:r>
                    <a:rPr lang="en-US" sz="1400" b="1" dirty="0">
                      <a:solidFill>
                        <a:srgbClr val="7030A0"/>
                      </a:solidFill>
                    </a:rPr>
                    <a:t>arclength</a:t>
                  </a:r>
                  <a:r>
                    <a:rPr lang="en-US" sz="1400" dirty="0">
                      <a:solidFill>
                        <a:srgbClr val="7030A0"/>
                      </a:solidFill>
                    </a:rPr>
                    <a:t> along the perimeter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3BA72ED-E263-50AA-830C-B0BC7BDB5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9498" y="2466681"/>
                  <a:ext cx="1222271" cy="738664"/>
                </a:xfrm>
                <a:prstGeom prst="rect">
                  <a:avLst/>
                </a:prstGeom>
                <a:blipFill>
                  <a:blip r:embed="rId18"/>
                  <a:stretch>
                    <a:fillRect t="-820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378E8A4-4E89-7F76-1ED5-831A723DB3B6}"/>
                </a:ext>
              </a:extLst>
            </p:cNvPr>
            <p:cNvCxnSpPr>
              <a:cxnSpLocks/>
            </p:cNvCxnSpPr>
            <p:nvPr/>
          </p:nvCxnSpPr>
          <p:spPr>
            <a:xfrm>
              <a:off x="3760451" y="3149877"/>
              <a:ext cx="369533" cy="41603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A1E806F-1C53-0432-7161-D067B2B00F11}"/>
              </a:ext>
            </a:extLst>
          </p:cNvPr>
          <p:cNvSpPr/>
          <p:nvPr/>
        </p:nvSpPr>
        <p:spPr>
          <a:xfrm>
            <a:off x="5976998" y="3307261"/>
            <a:ext cx="203406" cy="6061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20D880-D9A5-28B3-662E-916EC5DBB1CA}"/>
              </a:ext>
            </a:extLst>
          </p:cNvPr>
          <p:cNvGrpSpPr/>
          <p:nvPr/>
        </p:nvGrpSpPr>
        <p:grpSpPr>
          <a:xfrm>
            <a:off x="6801295" y="2863466"/>
            <a:ext cx="2057399" cy="523220"/>
            <a:chOff x="6801295" y="2863466"/>
            <a:chExt cx="20573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E067ED-7C8D-D649-276B-837E3EE448AA}"/>
                    </a:ext>
                  </a:extLst>
                </p:cNvPr>
                <p:cNvSpPr txBox="1"/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Phase Constant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8E067ED-7C8D-D649-276B-837E3EE44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blipFill>
                  <a:blip r:embed="rId19"/>
                  <a:stretch>
                    <a:fillRect r="-1780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2987CD0-7CEA-0002-DB31-E1E3809D4555}"/>
                </a:ext>
              </a:extLst>
            </p:cNvPr>
            <p:cNvSpPr/>
            <p:nvPr/>
          </p:nvSpPr>
          <p:spPr>
            <a:xfrm>
              <a:off x="6863523" y="2863466"/>
              <a:ext cx="1932942" cy="5232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102B3A8-B2F5-2488-511D-3B279BCB967C}"/>
              </a:ext>
            </a:extLst>
          </p:cNvPr>
          <p:cNvCxnSpPr>
            <a:stCxn id="38" idx="1"/>
            <a:endCxn id="39" idx="0"/>
          </p:cNvCxnSpPr>
          <p:nvPr/>
        </p:nvCxnSpPr>
        <p:spPr>
          <a:xfrm rot="10800000" flipV="1">
            <a:off x="6078701" y="3125077"/>
            <a:ext cx="722594" cy="1821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31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8D2CD1-C947-6767-E9FD-4F3611D4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31"/>
          <a:stretch>
            <a:fillRect/>
          </a:stretch>
        </p:blipFill>
        <p:spPr>
          <a:xfrm>
            <a:off x="1838667" y="1451875"/>
            <a:ext cx="5466667" cy="3410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694E37-1E67-D9F8-7118-CBEA24E0CB00}"/>
              </a:ext>
            </a:extLst>
          </p:cNvPr>
          <p:cNvGrpSpPr/>
          <p:nvPr/>
        </p:nvGrpSpPr>
        <p:grpSpPr>
          <a:xfrm>
            <a:off x="5558506" y="239958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7A31967-458E-CBC3-47F6-F3F3942E9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07881E-B487-A428-AC57-B5157582292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6F226D-EB05-D325-0404-6E15FD3FD44E}"/>
              </a:ext>
            </a:extLst>
          </p:cNvPr>
          <p:cNvGrpSpPr/>
          <p:nvPr/>
        </p:nvGrpSpPr>
        <p:grpSpPr>
          <a:xfrm>
            <a:off x="6331089" y="308103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76BC7D-9A5C-6182-266B-9947993E9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4E97D9-E477-A23C-E53E-0B4911D1E0E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A7E44-8EED-8944-EABA-A5FE86288516}"/>
              </a:ext>
            </a:extLst>
          </p:cNvPr>
          <p:cNvSpPr/>
          <p:nvPr/>
        </p:nvSpPr>
        <p:spPr>
          <a:xfrm>
            <a:off x="2891586" y="3146205"/>
            <a:ext cx="461766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EED5A6-7E3B-5FD9-721F-B12AF167C268}"/>
              </a:ext>
            </a:extLst>
          </p:cNvPr>
          <p:cNvSpPr/>
          <p:nvPr/>
        </p:nvSpPr>
        <p:spPr>
          <a:xfrm>
            <a:off x="3445866" y="3146205"/>
            <a:ext cx="1176933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7B01EC-DE47-F9D7-B232-3B8D8290CA12}"/>
              </a:ext>
            </a:extLst>
          </p:cNvPr>
          <p:cNvSpPr/>
          <p:nvPr/>
        </p:nvSpPr>
        <p:spPr>
          <a:xfrm>
            <a:off x="4772222" y="3146205"/>
            <a:ext cx="1347591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C2CF33-AFEB-FD46-97CE-EF6FAAB2C0CF}"/>
              </a:ext>
            </a:extLst>
          </p:cNvPr>
          <p:cNvGrpSpPr/>
          <p:nvPr/>
        </p:nvGrpSpPr>
        <p:grpSpPr>
          <a:xfrm>
            <a:off x="4962993" y="3534754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76FE58-2329-7999-C4DA-BC35A076089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89B0929-C1EC-4A2B-100C-D542BDD65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EEDE8D6-B2FF-1605-3B64-E69B5D11E5DE}"/>
              </a:ext>
            </a:extLst>
          </p:cNvPr>
          <p:cNvSpPr/>
          <p:nvPr/>
        </p:nvSpPr>
        <p:spPr>
          <a:xfrm>
            <a:off x="2292190" y="3602286"/>
            <a:ext cx="1228885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EE06EE-9425-C152-535B-FD534183410C}"/>
              </a:ext>
            </a:extLst>
          </p:cNvPr>
          <p:cNvGrpSpPr/>
          <p:nvPr/>
        </p:nvGrpSpPr>
        <p:grpSpPr>
          <a:xfrm>
            <a:off x="6254383" y="4002683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11FADB-A360-1577-CD86-811C2245CDB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031BC4-6920-4CEF-4CBB-F328CFEC8E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82D022-8AA1-B2DF-9E09-04119F1C9A7F}"/>
              </a:ext>
            </a:extLst>
          </p:cNvPr>
          <p:cNvGrpSpPr/>
          <p:nvPr/>
        </p:nvGrpSpPr>
        <p:grpSpPr>
          <a:xfrm>
            <a:off x="3353352" y="5098305"/>
            <a:ext cx="2057399" cy="523220"/>
            <a:chOff x="6801295" y="2863466"/>
            <a:chExt cx="20573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29C998-7D1B-CC75-A311-CA1702ED9E6C}"/>
                    </a:ext>
                  </a:extLst>
                </p:cNvPr>
                <p:cNvSpPr txBox="1"/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Phase Constant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D29C998-7D1B-CC75-A311-CA1702ED9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1295" y="2893603"/>
                  <a:ext cx="2057399" cy="462947"/>
                </a:xfrm>
                <a:prstGeom prst="rect">
                  <a:avLst/>
                </a:prstGeom>
                <a:blipFill>
                  <a:blip r:embed="rId4"/>
                  <a:stretch>
                    <a:fillRect r="-1775"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2A28CB3-80CF-78A7-1389-59EA36A82B82}"/>
                </a:ext>
              </a:extLst>
            </p:cNvPr>
            <p:cNvSpPr/>
            <p:nvPr/>
          </p:nvSpPr>
          <p:spPr>
            <a:xfrm>
              <a:off x="6863523" y="2863466"/>
              <a:ext cx="1932942" cy="523220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8D674E-2EE1-68FC-F2D3-76846819E532}"/>
              </a:ext>
            </a:extLst>
          </p:cNvPr>
          <p:cNvGrpSpPr/>
          <p:nvPr/>
        </p:nvGrpSpPr>
        <p:grpSpPr>
          <a:xfrm>
            <a:off x="3843700" y="4221217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522DD2-36D6-4C8B-99A7-BC47C58B4FF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C39AF5-3F8D-D9AB-88C1-57E52F443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D7058C-40A3-74EA-8337-4BEBEC4943B3}"/>
              </a:ext>
            </a:extLst>
          </p:cNvPr>
          <p:cNvGrpSpPr/>
          <p:nvPr/>
        </p:nvGrpSpPr>
        <p:grpSpPr>
          <a:xfrm>
            <a:off x="4549787" y="4464944"/>
            <a:ext cx="1076632" cy="369332"/>
            <a:chOff x="2157212" y="5373058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F6E4B9-CD5F-B902-6C7B-3259BC1DF69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0A7097E-8880-0F5A-33F8-EAC66DF47E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5B2CCAA-406F-4A82-80A7-4A0F44B488D9}"/>
              </a:ext>
            </a:extLst>
          </p:cNvPr>
          <p:cNvSpPr/>
          <p:nvPr/>
        </p:nvSpPr>
        <p:spPr>
          <a:xfrm>
            <a:off x="2305791" y="3146205"/>
            <a:ext cx="528992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D77EA-E361-2D06-BAF8-F75C4B25D4E4}"/>
                  </a:ext>
                </a:extLst>
              </p:cNvPr>
              <p:cNvSpPr txBox="1"/>
              <p:nvPr/>
            </p:nvSpPr>
            <p:spPr>
              <a:xfrm>
                <a:off x="742791" y="5083948"/>
                <a:ext cx="2224682" cy="923330"/>
              </a:xfrm>
              <a:prstGeom prst="rect">
                <a:avLst/>
              </a:prstGeom>
              <a:noFill/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Our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order ODE does not contain a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 (time) </a:t>
                </a:r>
                <a:r>
                  <a:rPr lang="en-US" dirty="0">
                    <a:solidFill>
                      <a:srgbClr val="7030A0"/>
                    </a:solidFill>
                  </a:rPr>
                  <a:t>term on RHS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FD77EA-E361-2D06-BAF8-F75C4B25D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91" y="5083948"/>
                <a:ext cx="2224682" cy="923330"/>
              </a:xfrm>
              <a:prstGeom prst="rect">
                <a:avLst/>
              </a:prstGeom>
              <a:blipFill>
                <a:blip r:embed="rId5"/>
                <a:stretch>
                  <a:fillRect t="-3247" b="-8442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0DBD371-30AE-78CA-0F2A-31B30D1A551A}"/>
              </a:ext>
            </a:extLst>
          </p:cNvPr>
          <p:cNvSpPr txBox="1"/>
          <p:nvPr/>
        </p:nvSpPr>
        <p:spPr>
          <a:xfrm>
            <a:off x="3294183" y="5802286"/>
            <a:ext cx="4233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We return derivative values in the same order they are unpacked from the </a:t>
            </a:r>
            <a:r>
              <a:rPr lang="en-US" sz="1600" b="1" dirty="0" err="1">
                <a:solidFill>
                  <a:srgbClr val="7030A0"/>
                </a:solidFill>
              </a:rPr>
              <a:t>state_vector</a:t>
            </a:r>
            <a:endParaRPr lang="en-US" sz="1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F5C8C8-913C-A6BD-0F4D-EFDE579D0AB2}"/>
                  </a:ext>
                </a:extLst>
              </p:cNvPr>
              <p:cNvSpPr txBox="1"/>
              <p:nvPr/>
            </p:nvSpPr>
            <p:spPr>
              <a:xfrm>
                <a:off x="6306966" y="4386945"/>
                <a:ext cx="1837826" cy="61824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F5C8C8-913C-A6BD-0F4D-EFDE579D0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66" y="4386945"/>
                <a:ext cx="1837826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E5B063-8F35-C743-F77C-32B1E36E3623}"/>
                  </a:ext>
                </a:extLst>
              </p:cNvPr>
              <p:cNvSpPr txBox="1"/>
              <p:nvPr/>
            </p:nvSpPr>
            <p:spPr>
              <a:xfrm>
                <a:off x="6306966" y="5128025"/>
                <a:ext cx="1065541" cy="61824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E5B063-8F35-C743-F77C-32B1E36E3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966" y="5128025"/>
                <a:ext cx="1065541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28ACF3-958D-2CC1-156F-C9651404FF2F}"/>
                  </a:ext>
                </a:extLst>
              </p:cNvPr>
              <p:cNvSpPr txBox="1"/>
              <p:nvPr/>
            </p:nvSpPr>
            <p:spPr>
              <a:xfrm>
                <a:off x="6334885" y="1653668"/>
                <a:ext cx="1809907" cy="648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28ACF3-958D-2CC1-156F-C9651404F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85" y="1653668"/>
                <a:ext cx="1809907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49A056B-9A2D-C4AF-8F52-B155C993CEBF}"/>
              </a:ext>
            </a:extLst>
          </p:cNvPr>
          <p:cNvCxnSpPr>
            <a:cxnSpLocks/>
            <a:stCxn id="38" idx="1"/>
            <a:endCxn id="45" idx="3"/>
          </p:cNvCxnSpPr>
          <p:nvPr/>
        </p:nvCxnSpPr>
        <p:spPr>
          <a:xfrm rot="10800000" flipH="1">
            <a:off x="742790" y="1977731"/>
            <a:ext cx="7402001" cy="3567882"/>
          </a:xfrm>
          <a:prstGeom prst="bentConnector5">
            <a:avLst>
              <a:gd name="adj1" fmla="val -3088"/>
              <a:gd name="adj2" fmla="val 119821"/>
              <a:gd name="adj3" fmla="val 10308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3A96ED0-C0C0-A3CE-1090-F664DC7F5EB4}"/>
              </a:ext>
            </a:extLst>
          </p:cNvPr>
          <p:cNvSpPr txBox="1"/>
          <p:nvPr/>
        </p:nvSpPr>
        <p:spPr>
          <a:xfrm>
            <a:off x="2946433" y="2833795"/>
            <a:ext cx="3814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VSCode dims the brightness of variables you don’t use</a:t>
            </a:r>
          </a:p>
        </p:txBody>
      </p:sp>
    </p:spTree>
    <p:extLst>
      <p:ext uri="{BB962C8B-B14F-4D97-AF65-F5344CB8AC3E}">
        <p14:creationId xmlns:p14="http://schemas.microsoft.com/office/powerpoint/2010/main" val="29382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37" grpId="0" animBg="1"/>
      <p:bldP spid="38" grpId="0" animBg="1"/>
      <p:bldP spid="39" grpId="0"/>
      <p:bldP spid="41" grpId="0" animBg="1"/>
      <p:bldP spid="43" grpId="0" animBg="1"/>
      <p:bldP spid="45" grpId="0" animBg="1"/>
      <p:bldP spid="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581B2C3E-3A7C-59C8-D889-1946A1D153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80" y="1342270"/>
            <a:ext cx="6065788" cy="5249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F6F5E7-2BD3-F679-166A-8B4837B44B04}"/>
              </a:ext>
            </a:extLst>
          </p:cNvPr>
          <p:cNvGrpSpPr/>
          <p:nvPr/>
        </p:nvGrpSpPr>
        <p:grpSpPr>
          <a:xfrm>
            <a:off x="5679419" y="179614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7DCDED-CBB2-B87F-30DA-23A93870B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E91042-BE98-B0E9-17D3-00C509CA559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880844B-56A8-B6CE-2071-4B9461CFFC1E}"/>
              </a:ext>
            </a:extLst>
          </p:cNvPr>
          <p:cNvSpPr/>
          <p:nvPr/>
        </p:nvSpPr>
        <p:spPr>
          <a:xfrm>
            <a:off x="1939774" y="2010583"/>
            <a:ext cx="1292252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5F108D-E8D4-099F-568E-8081F615C876}"/>
              </a:ext>
            </a:extLst>
          </p:cNvPr>
          <p:cNvGrpSpPr/>
          <p:nvPr/>
        </p:nvGrpSpPr>
        <p:grpSpPr>
          <a:xfrm>
            <a:off x="4192533" y="2348009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C8090DB-0258-8590-CDC0-C66130321A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BEB458-F8FF-0188-C471-FC7DEF874FB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725C0A8-A972-C95C-FC4E-4362BD706391}"/>
              </a:ext>
            </a:extLst>
          </p:cNvPr>
          <p:cNvSpPr txBox="1"/>
          <p:nvPr/>
        </p:nvSpPr>
        <p:spPr>
          <a:xfrm>
            <a:off x="3531222" y="2600246"/>
            <a:ext cx="1806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Released from rest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002F12-9C7A-24F7-05A6-19F1AB6EC685}"/>
              </a:ext>
            </a:extLst>
          </p:cNvPr>
          <p:cNvGrpSpPr/>
          <p:nvPr/>
        </p:nvGrpSpPr>
        <p:grpSpPr>
          <a:xfrm>
            <a:off x="3565540" y="3508361"/>
            <a:ext cx="1068643" cy="369332"/>
            <a:chOff x="3647644" y="4910075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0310CD9-7EB9-6870-BC7F-784EF2188E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8DBB20E-32DC-1467-6881-FEA7F1866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8AA9676-5188-EDA1-0AC0-521259F0BAA1}"/>
              </a:ext>
            </a:extLst>
          </p:cNvPr>
          <p:cNvGrpSpPr/>
          <p:nvPr/>
        </p:nvGrpSpPr>
        <p:grpSpPr>
          <a:xfrm>
            <a:off x="3434983" y="4308893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20AE4D-FE30-0991-41E7-8915EE7D693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8698EA8-6776-655F-762C-E802A9B190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B19ED-FF61-A357-3BC9-3C621A473D4D}"/>
              </a:ext>
            </a:extLst>
          </p:cNvPr>
          <p:cNvGrpSpPr/>
          <p:nvPr/>
        </p:nvGrpSpPr>
        <p:grpSpPr>
          <a:xfrm>
            <a:off x="2925965" y="4516230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08923D6-E451-DA09-13B1-6F4050F1494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8C63BF6-7321-008C-DC13-1C207FF402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5075B7-E180-69AF-0EAB-48B3A7F2A360}"/>
              </a:ext>
            </a:extLst>
          </p:cNvPr>
          <p:cNvGrpSpPr/>
          <p:nvPr/>
        </p:nvGrpSpPr>
        <p:grpSpPr>
          <a:xfrm>
            <a:off x="6927069" y="4740835"/>
            <a:ext cx="1076632" cy="369332"/>
            <a:chOff x="2157212" y="5373058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5DF764F-0EA4-CCE8-D0A7-CB067B153265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BA53C5D-70FC-43EB-33A4-C8AA94D69C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575E99D-C4E6-D113-9EFA-65B8EA8B9FF9}"/>
              </a:ext>
            </a:extLst>
          </p:cNvPr>
          <p:cNvGrpSpPr/>
          <p:nvPr/>
        </p:nvGrpSpPr>
        <p:grpSpPr>
          <a:xfrm>
            <a:off x="7280073" y="4933811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AADAB6-CEF9-5870-7C32-556194D98CA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9F99C83-6A97-93D7-626B-C0B8A5C7C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7B4F39-7031-0F30-AE61-FB52F6DBA181}"/>
              </a:ext>
            </a:extLst>
          </p:cNvPr>
          <p:cNvGrpSpPr/>
          <p:nvPr/>
        </p:nvGrpSpPr>
        <p:grpSpPr>
          <a:xfrm>
            <a:off x="3590894" y="5165359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A2EE76-734D-89A9-0F7F-4B4CD1964D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221CEE2-9FB5-600C-D70C-535C512C0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57A0CA7-F588-F110-8599-0EA06D08769B}"/>
              </a:ext>
            </a:extLst>
          </p:cNvPr>
          <p:cNvGrpSpPr/>
          <p:nvPr/>
        </p:nvGrpSpPr>
        <p:grpSpPr>
          <a:xfrm>
            <a:off x="7480001" y="5363792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B93BFA-15C8-FD0A-36AB-DACD5CE8DA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CCBD00D-C9F4-FD32-A3AC-DFA7F0CD5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00EC3A29-DAD1-02B1-7821-532E8718AE7E}"/>
              </a:ext>
            </a:extLst>
          </p:cNvPr>
          <p:cNvSpPr/>
          <p:nvPr/>
        </p:nvSpPr>
        <p:spPr>
          <a:xfrm>
            <a:off x="2284312" y="5025895"/>
            <a:ext cx="2733552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EB6E7BA-BAA7-63A4-9235-D834A373E01D}"/>
              </a:ext>
            </a:extLst>
          </p:cNvPr>
          <p:cNvSpPr/>
          <p:nvPr/>
        </p:nvSpPr>
        <p:spPr>
          <a:xfrm>
            <a:off x="2737570" y="5459121"/>
            <a:ext cx="1546498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D1A6942-95E9-ED06-BD4A-D8DB17839E2C}"/>
              </a:ext>
            </a:extLst>
          </p:cNvPr>
          <p:cNvGrpSpPr/>
          <p:nvPr/>
        </p:nvGrpSpPr>
        <p:grpSpPr>
          <a:xfrm>
            <a:off x="4192533" y="5600700"/>
            <a:ext cx="3692813" cy="577779"/>
            <a:chOff x="4192533" y="5600700"/>
            <a:chExt cx="3692813" cy="57777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861682-D7A6-1D39-8629-0FD101F10580}"/>
                </a:ext>
              </a:extLst>
            </p:cNvPr>
            <p:cNvSpPr txBox="1"/>
            <p:nvPr/>
          </p:nvSpPr>
          <p:spPr>
            <a:xfrm>
              <a:off x="5117843" y="5655259"/>
              <a:ext cx="2767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FF00"/>
                  </a:solidFill>
                </a:rPr>
                <a:t>Trailing comma makes it a tuple versus a scalar in parenthesis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7ED7C33-7076-3B2A-DAB1-3EAAFE8FA9F4}"/>
                </a:ext>
              </a:extLst>
            </p:cNvPr>
            <p:cNvCxnSpPr>
              <a:cxnSpLocks/>
              <a:stCxn id="69" idx="1"/>
            </p:cNvCxnSpPr>
            <p:nvPr/>
          </p:nvCxnSpPr>
          <p:spPr>
            <a:xfrm flipH="1" flipV="1">
              <a:off x="4192533" y="5600700"/>
              <a:ext cx="925310" cy="316169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469C1D-AB75-CB0E-E614-8C37F74412ED}"/>
              </a:ext>
            </a:extLst>
          </p:cNvPr>
          <p:cNvGrpSpPr/>
          <p:nvPr/>
        </p:nvGrpSpPr>
        <p:grpSpPr>
          <a:xfrm>
            <a:off x="3683677" y="600969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0411298-246D-DB9D-9D5B-B53017DD82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DE7FC13-C2BD-FA8E-3E7A-4A1993051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C439D1B6-7AF0-F1AD-55DC-E29CAD494406}"/>
              </a:ext>
            </a:extLst>
          </p:cNvPr>
          <p:cNvSpPr/>
          <p:nvPr/>
        </p:nvSpPr>
        <p:spPr>
          <a:xfrm>
            <a:off x="1931593" y="6306704"/>
            <a:ext cx="1846234" cy="22671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0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/>
      <p:bldP spid="67" grpId="0" animBg="1"/>
      <p:bldP spid="68" grpId="0" animBg="1"/>
      <p:bldP spid="7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scipy_pendulum.py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BE742-83D5-CBBD-1294-194CE28A8D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62" y="1867095"/>
            <a:ext cx="7190476" cy="31238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15AD11-39A1-AB9D-B241-08B68BD723BE}"/>
              </a:ext>
            </a:extLst>
          </p:cNvPr>
          <p:cNvGrpSpPr/>
          <p:nvPr/>
        </p:nvGrpSpPr>
        <p:grpSpPr>
          <a:xfrm>
            <a:off x="7923856" y="214250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752A7A-1A9B-BDAB-48C7-C469FB342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D34E88-3A6E-2F53-13A0-B6566BCE66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5215374-9AFB-8BE4-0E6A-7848451D58D2}"/>
              </a:ext>
            </a:extLst>
          </p:cNvPr>
          <p:cNvSpPr/>
          <p:nvPr/>
        </p:nvSpPr>
        <p:spPr>
          <a:xfrm>
            <a:off x="1066800" y="3294863"/>
            <a:ext cx="1121569" cy="24938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195B5-3039-3C8E-EEBC-2CE494CBA9B0}"/>
              </a:ext>
            </a:extLst>
          </p:cNvPr>
          <p:cNvSpPr txBox="1"/>
          <p:nvPr/>
        </p:nvSpPr>
        <p:spPr>
          <a:xfrm>
            <a:off x="2035041" y="5218343"/>
            <a:ext cx="507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 err="1"/>
              <a:t>plt.twinx</a:t>
            </a:r>
            <a:r>
              <a:rPr lang="en-US" b="1" dirty="0"/>
              <a:t>() </a:t>
            </a:r>
            <a:r>
              <a:rPr lang="en-US" dirty="0"/>
              <a:t>function in Matplotlib creates a secondary y-axis that shares the same x-axis with the primary y-axis. This allows you to plot two datasets on the </a:t>
            </a:r>
            <a:r>
              <a:rPr lang="en-US" u="sng" dirty="0"/>
              <a:t>same</a:t>
            </a:r>
            <a:r>
              <a:rPr lang="en-US" dirty="0"/>
              <a:t> plot with </a:t>
            </a:r>
            <a:r>
              <a:rPr lang="en-US" b="1" dirty="0"/>
              <a:t>two different y-axes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D41CC8-35ED-1968-4E60-DF94FA8AA04E}"/>
              </a:ext>
            </a:extLst>
          </p:cNvPr>
          <p:cNvSpPr/>
          <p:nvPr/>
        </p:nvSpPr>
        <p:spPr>
          <a:xfrm>
            <a:off x="1066800" y="2164307"/>
            <a:ext cx="802482" cy="4622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6505BA-F450-743B-4ED8-7C70990AD408}"/>
              </a:ext>
            </a:extLst>
          </p:cNvPr>
          <p:cNvGrpSpPr/>
          <p:nvPr/>
        </p:nvGrpSpPr>
        <p:grpSpPr>
          <a:xfrm>
            <a:off x="5889530" y="30055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B78B6D-F4DF-E1C1-DBB1-5952737C5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64D3E8-6CEB-20D9-CFAB-04A22523B34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A74BA4-C1C6-0897-CA94-B0AD59025ABE}"/>
              </a:ext>
            </a:extLst>
          </p:cNvPr>
          <p:cNvGrpSpPr/>
          <p:nvPr/>
        </p:nvGrpSpPr>
        <p:grpSpPr>
          <a:xfrm>
            <a:off x="5688907" y="3460429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33CF29-A6B2-4A6A-9697-9AFDDDD730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EA2A86-5B21-BAE2-ECBC-001C15F243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2A247B-5C8C-E83B-75A4-64CB747A6B36}"/>
              </a:ext>
            </a:extLst>
          </p:cNvPr>
          <p:cNvGrpSpPr/>
          <p:nvPr/>
        </p:nvGrpSpPr>
        <p:grpSpPr>
          <a:xfrm>
            <a:off x="3873284" y="3697994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BFB781-C3B9-1D1D-D213-44A23112CF3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E4B16EF-8E03-7DE3-1643-9E7A7400B6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E7CC37-E61A-62D8-7A7C-4D98F6C0CBFA}"/>
              </a:ext>
            </a:extLst>
          </p:cNvPr>
          <p:cNvGrpSpPr/>
          <p:nvPr/>
        </p:nvGrpSpPr>
        <p:grpSpPr>
          <a:xfrm>
            <a:off x="5116204" y="392168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A2F36-DA59-E985-4039-D6646AA496F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7F8451-89FF-DD2B-E7DB-0731F8CC6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AC14A6-3421-A628-F775-5580818CEC19}"/>
              </a:ext>
            </a:extLst>
          </p:cNvPr>
          <p:cNvGrpSpPr/>
          <p:nvPr/>
        </p:nvGrpSpPr>
        <p:grpSpPr>
          <a:xfrm>
            <a:off x="4845171" y="4164323"/>
            <a:ext cx="1076632" cy="369332"/>
            <a:chOff x="2157212" y="5373058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B16F44-EF5B-E536-F7AD-22C2450C9A1B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7638D7-8E3C-C1F8-D4AF-8E55ADC81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C2E594B-6020-0A59-0014-DE0440F13A1F}"/>
              </a:ext>
            </a:extLst>
          </p:cNvPr>
          <p:cNvSpPr/>
          <p:nvPr/>
        </p:nvSpPr>
        <p:spPr>
          <a:xfrm>
            <a:off x="2120900" y="4241007"/>
            <a:ext cx="2568576" cy="19764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9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Carbon-14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Radiocarbon dating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isotopes to date items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their lifetime, organisms absorb a certain amount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Carbon-14</a:t>
                </a:r>
                <a:r>
                  <a:rPr lang="en-US" sz="2400" dirty="0"/>
                  <a:t> that naturally exists in their environment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an organism dies, it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stops ingesting new Carbon-14 </a:t>
                </a:r>
                <a:r>
                  <a:rPr lang="en-US" sz="2400" dirty="0"/>
                  <a:t>atoms, and the amount already present in the tissues begins to undergo radioactive decay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 has a half-life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5,730 years</a:t>
                </a:r>
                <a:r>
                  <a:rPr lang="en-US" sz="2400" dirty="0"/>
                  <a:t> and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0.1% </a:t>
                </a:r>
                <a:r>
                  <a:rPr lang="en-US" sz="2400" dirty="0"/>
                  <a:t>of the original amount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must be present to be detectable 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Given the half-life,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how far back in time </a:t>
                </a:r>
                <a:r>
                  <a:rPr lang="en-US" sz="2400" dirty="0"/>
                  <a:t>can scientists use radiocarbon dating to determine the age of an item?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7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1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E935B-6028-5D8A-DDA1-D813A609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29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scipy_pendulum.py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9545A2-A3C6-EF63-9287-C2DF196EF339}"/>
              </a:ext>
            </a:extLst>
          </p:cNvPr>
          <p:cNvSpPr/>
          <p:nvPr/>
        </p:nvSpPr>
        <p:spPr>
          <a:xfrm>
            <a:off x="1715445" y="3325091"/>
            <a:ext cx="249381" cy="20855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20BB22-0297-9BC0-D1C7-B77CD6B608A6}"/>
              </a:ext>
            </a:extLst>
          </p:cNvPr>
          <p:cNvSpPr/>
          <p:nvPr/>
        </p:nvSpPr>
        <p:spPr>
          <a:xfrm>
            <a:off x="7309860" y="3325091"/>
            <a:ext cx="249381" cy="20855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08" y="1788150"/>
            <a:ext cx="831298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In real-world oscillators, friction (or damping) slows the system’s motion. Due to the frictional force, the </a:t>
            </a:r>
            <a:r>
              <a:rPr lang="en-US" sz="24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to </a:t>
            </a:r>
            <a:r>
              <a:rPr lang="en-US" sz="2400" dirty="0"/>
              <a:t>the acting frictional force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In contrast to a simple </a:t>
            </a:r>
            <a:r>
              <a:rPr lang="en-US" sz="2400" i="1" dirty="0"/>
              <a:t>undriven</a:t>
            </a:r>
            <a:r>
              <a:rPr lang="en-US" sz="2400" dirty="0"/>
              <a:t> harmonic oscillator (where the only force acting on the mass is the restoring force), in a </a:t>
            </a:r>
            <a:r>
              <a:rPr lang="en-US" sz="2400" b="1" dirty="0"/>
              <a:t>damped</a:t>
            </a:r>
            <a:r>
              <a:rPr lang="en-US" sz="2400" dirty="0"/>
              <a:t> harmonic oscillator, there is an additional </a:t>
            </a:r>
            <a:r>
              <a:rPr lang="en-US" sz="2400" i="1" dirty="0"/>
              <a:t>frictional</a:t>
            </a:r>
            <a:r>
              <a:rPr lang="en-US" sz="2400" dirty="0"/>
              <a:t> force that always acts in </a:t>
            </a:r>
            <a:r>
              <a:rPr lang="en-US" sz="2400" b="1" dirty="0">
                <a:solidFill>
                  <a:srgbClr val="0070C0"/>
                </a:solidFill>
              </a:rPr>
              <a:t>the direction </a:t>
            </a:r>
            <a:r>
              <a:rPr lang="en-US" sz="2400" b="1" u="sng" dirty="0">
                <a:solidFill>
                  <a:srgbClr val="0070C0"/>
                </a:solidFill>
              </a:rPr>
              <a:t>opposing</a:t>
            </a:r>
            <a:r>
              <a:rPr lang="en-US" sz="2400" b="1" dirty="0">
                <a:solidFill>
                  <a:srgbClr val="0070C0"/>
                </a:solidFill>
              </a:rPr>
              <a:t> the motion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2400" dirty="0"/>
              <a:t>Our goal is to create mathematical models that mirror reality as closely as possible. </a:t>
            </a:r>
            <a:r>
              <a:rPr lang="en-US" sz="2400" b="1" dirty="0">
                <a:solidFill>
                  <a:srgbClr val="7030A0"/>
                </a:solidFill>
              </a:rPr>
              <a:t>Friction, a ubiquitous force in the real world, is a crucial element that should never be overlooked in any rigorous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1D9-DC2E-4AFB-8F10-ECEECF7F8FE6}"/>
              </a:ext>
            </a:extLst>
          </p:cNvPr>
          <p:cNvSpPr txBox="1"/>
          <p:nvPr/>
        </p:nvSpPr>
        <p:spPr>
          <a:xfrm>
            <a:off x="2249295" y="2450283"/>
            <a:ext cx="464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introduce a new </a:t>
            </a:r>
            <a:r>
              <a:rPr lang="en-US" b="1" dirty="0"/>
              <a:t>resistive force term </a:t>
            </a:r>
            <a:r>
              <a:rPr lang="en-US" dirty="0"/>
              <a:t>into the equation of motion for a pendulum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/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/>
              <p:nvPr/>
            </p:nvSpPr>
            <p:spPr>
              <a:xfrm>
                <a:off x="3231075" y="4153619"/>
                <a:ext cx="2681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The </a:t>
                </a:r>
                <a:r>
                  <a:rPr lang="en-US" b="1" dirty="0"/>
                  <a:t>damping 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75" y="4153619"/>
                <a:ext cx="2681850" cy="369332"/>
              </a:xfrm>
              <a:prstGeom prst="rect">
                <a:avLst/>
              </a:prstGeom>
              <a:blipFill>
                <a:blip r:embed="rId4"/>
                <a:stretch>
                  <a:fillRect t="-8197" r="-11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B1AD468-953A-4A58-B1C3-1F53D7CB5C18}"/>
              </a:ext>
            </a:extLst>
          </p:cNvPr>
          <p:cNvGrpSpPr/>
          <p:nvPr/>
        </p:nvGrpSpPr>
        <p:grpSpPr>
          <a:xfrm>
            <a:off x="3526804" y="4818728"/>
            <a:ext cx="2411031" cy="1644445"/>
            <a:chOff x="1750207" y="4649772"/>
            <a:chExt cx="2411031" cy="1644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/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/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1B4E6C-8CE5-40AD-8525-BBDF034E66EB}"/>
                </a:ext>
              </a:extLst>
            </p:cNvPr>
            <p:cNvSpPr/>
            <p:nvPr/>
          </p:nvSpPr>
          <p:spPr>
            <a:xfrm>
              <a:off x="1750207" y="4649772"/>
              <a:ext cx="2411031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BAD7-0F2B-49B9-B6B9-A2890630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" y="1778962"/>
            <a:ext cx="1290704" cy="145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/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5AF46-2B09-86A5-E310-000D966C6606}"/>
                  </a:ext>
                </a:extLst>
              </p:cNvPr>
              <p:cNvSpPr txBox="1"/>
              <p:nvPr/>
            </p:nvSpPr>
            <p:spPr>
              <a:xfrm>
                <a:off x="6091644" y="1644762"/>
                <a:ext cx="2592852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The </a:t>
                </a:r>
                <a:r>
                  <a:rPr lang="en-US" b="1" dirty="0">
                    <a:solidFill>
                      <a:srgbClr val="0070C0"/>
                    </a:solidFill>
                  </a:rPr>
                  <a:t>phase constant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D5AF46-2B09-86A5-E310-000D966C6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644" y="1644762"/>
                <a:ext cx="2592852" cy="462947"/>
              </a:xfrm>
              <a:prstGeom prst="rect">
                <a:avLst/>
              </a:prstGeom>
              <a:blipFill>
                <a:blip r:embed="rId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31DE513-B751-7A02-D7B1-54BBE029F722}"/>
              </a:ext>
            </a:extLst>
          </p:cNvPr>
          <p:cNvSpPr/>
          <p:nvPr/>
        </p:nvSpPr>
        <p:spPr>
          <a:xfrm>
            <a:off x="4947470" y="1573747"/>
            <a:ext cx="188926" cy="58298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F3C18A-9569-E109-6D19-B17643ACE24B}"/>
              </a:ext>
            </a:extLst>
          </p:cNvPr>
          <p:cNvCxnSpPr>
            <a:stCxn id="5" idx="0"/>
            <a:endCxn id="3" idx="0"/>
          </p:cNvCxnSpPr>
          <p:nvPr/>
        </p:nvCxnSpPr>
        <p:spPr>
          <a:xfrm rot="16200000" flipH="1">
            <a:off x="6179493" y="436186"/>
            <a:ext cx="71015" cy="2346137"/>
          </a:xfrm>
          <a:prstGeom prst="bentConnector3">
            <a:avLst>
              <a:gd name="adj1" fmla="val -321904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5A71D5-B88F-E46F-6F41-831EC87898CE}"/>
              </a:ext>
            </a:extLst>
          </p:cNvPr>
          <p:cNvSpPr txBox="1"/>
          <p:nvPr/>
        </p:nvSpPr>
        <p:spPr>
          <a:xfrm>
            <a:off x="459504" y="4818728"/>
            <a:ext cx="2681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Due to the frictional force, the </a:t>
            </a:r>
            <a:r>
              <a:rPr lang="en-US" sz="18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to </a:t>
            </a:r>
            <a:r>
              <a:rPr lang="en-US" sz="1800" dirty="0"/>
              <a:t>the acting frictional 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4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/>
      <p:bldP spid="5" grpId="0" animBg="1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Underdamped</a:t>
                </a:r>
                <a:r>
                  <a:rPr lang="en-US" sz="2400" dirty="0"/>
                  <a:t> – The system swings back and forth (oscillates) over its equilibrium point, but ultimately comes to rest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dirty="0">
                    <a:ln>
                      <a:solidFill>
                        <a:schemeClr val="tx1"/>
                      </a:solidFill>
                    </a:ln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Overdamped</a:t>
                </a:r>
                <a:r>
                  <a:rPr lang="en-US" sz="2400" dirty="0"/>
                  <a:t> 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oscillates, but it takes a while for it to return to its equilibrium point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Example</m:t>
                      </m:r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:</m:t>
                      </m:r>
                      <m:r>
                        <a:rPr lang="en-US" sz="2000" b="0" i="1" dirty="0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Critically damped </a:t>
                </a:r>
                <a:r>
                  <a:rPr lang="en-US" sz="2400" dirty="0"/>
                  <a:t>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returns to its equilibrium point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 the least amount of time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  <a:blipFill>
                <a:blip r:embed="rId3"/>
                <a:stretch>
                  <a:fillRect l="-973" t="-1854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7F80E1-F535-FBE4-6A0C-7396BF5762DB}"/>
              </a:ext>
            </a:extLst>
          </p:cNvPr>
          <p:cNvGrpSpPr/>
          <p:nvPr/>
        </p:nvGrpSpPr>
        <p:grpSpPr>
          <a:xfrm>
            <a:off x="436921" y="5683907"/>
            <a:ext cx="2792976" cy="738664"/>
            <a:chOff x="436921" y="5683907"/>
            <a:chExt cx="2792976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CB97909-9EBC-4027-BCAF-6EE562BD4044}"/>
                    </a:ext>
                  </a:extLst>
                </p:cNvPr>
                <p:cNvSpPr txBox="1"/>
                <p:nvPr/>
              </p:nvSpPr>
              <p:spPr>
                <a:xfrm>
                  <a:off x="436921" y="5683907"/>
                  <a:ext cx="2190137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B050"/>
                      </a:solidFill>
                    </a:rPr>
                    <a:t>Note: There is only </a:t>
                  </a:r>
                  <a:r>
                    <a:rPr lang="en-US" sz="1400" b="1" u="sng" dirty="0">
                      <a:solidFill>
                        <a:srgbClr val="00B050"/>
                      </a:solidFill>
                    </a:rPr>
                    <a:t>one</a:t>
                  </a:r>
                  <a:r>
                    <a:rPr lang="en-US" sz="1400" b="1" dirty="0">
                      <a:solidFill>
                        <a:srgbClr val="00B050"/>
                      </a:solidFill>
                    </a:rPr>
                    <a:t> value for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a14:m>
                  <a:r>
                    <a:rPr lang="en-US" sz="1400" b="1" dirty="0">
                      <a:solidFill>
                        <a:srgbClr val="00B050"/>
                      </a:solidFill>
                    </a:rPr>
                    <a:t> where the system is </a:t>
                  </a:r>
                  <a:r>
                    <a:rPr lang="en-US" sz="1400" b="1" i="1" dirty="0">
                      <a:solidFill>
                        <a:srgbClr val="00B050"/>
                      </a:solidFill>
                    </a:rPr>
                    <a:t>critically</a:t>
                  </a:r>
                  <a:r>
                    <a:rPr lang="en-US" sz="1400" b="1" dirty="0">
                      <a:solidFill>
                        <a:srgbClr val="00B050"/>
                      </a:solidFill>
                    </a:rPr>
                    <a:t> damped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CB97909-9EBC-4027-BCAF-6EE562BD4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921" y="5683907"/>
                  <a:ext cx="2190137" cy="738664"/>
                </a:xfrm>
                <a:prstGeom prst="rect">
                  <a:avLst/>
                </a:prstGeom>
                <a:blipFill>
                  <a:blip r:embed="rId4"/>
                  <a:stretch>
                    <a:fillRect l="-557" t="-820" r="-279" b="-73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39AA210-B8CE-4FF8-BA8A-18B107F7AA0C}"/>
                </a:ext>
              </a:extLst>
            </p:cNvPr>
            <p:cNvCxnSpPr/>
            <p:nvPr/>
          </p:nvCxnSpPr>
          <p:spPr>
            <a:xfrm flipV="1">
              <a:off x="2477729" y="5832987"/>
              <a:ext cx="752168" cy="22025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32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5C51C-6F5F-0C61-F6E9-12C0F37FCB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6762" y="1655825"/>
            <a:ext cx="6990476" cy="3142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F5316-ADDA-3C8B-07F7-BDBC7C2E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414" y="5310037"/>
            <a:ext cx="2536156" cy="65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9996E-0566-AC81-2AFE-ABE9DC84D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249" y="5020453"/>
            <a:ext cx="2042337" cy="1231499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226A17C-7C1B-C552-D3C1-3A8600CE4C3C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577570" y="5636202"/>
            <a:ext cx="482679" cy="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6D9F7F-560E-C8E6-113F-6BA40E1C46F7}"/>
              </a:ext>
            </a:extLst>
          </p:cNvPr>
          <p:cNvGrpSpPr/>
          <p:nvPr/>
        </p:nvGrpSpPr>
        <p:grpSpPr>
          <a:xfrm>
            <a:off x="7326184" y="3543147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E31402D-72FC-F368-2AC0-00B640787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EF8BEA-A529-E587-66C2-EA5EB46A167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4B3F28C-B4C7-2CDE-55F2-2E209A7A2569}"/>
              </a:ext>
            </a:extLst>
          </p:cNvPr>
          <p:cNvSpPr/>
          <p:nvPr/>
        </p:nvSpPr>
        <p:spPr>
          <a:xfrm>
            <a:off x="5493957" y="3612484"/>
            <a:ext cx="1649793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49AE41-CC2C-B81E-66FE-747D5383A5F7}"/>
              </a:ext>
            </a:extLst>
          </p:cNvPr>
          <p:cNvGrpSpPr/>
          <p:nvPr/>
        </p:nvGrpSpPr>
        <p:grpSpPr>
          <a:xfrm>
            <a:off x="7085011" y="3765598"/>
            <a:ext cx="1076632" cy="369332"/>
            <a:chOff x="4704120" y="2356972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45805A-3C33-DDA8-C01B-F5BF51E6C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C5E9D2B-58FA-64B9-0DCA-D9000E46C29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5BFC43-AB60-E308-BB4F-016A305F3065}"/>
              </a:ext>
            </a:extLst>
          </p:cNvPr>
          <p:cNvGrpSpPr/>
          <p:nvPr/>
        </p:nvGrpSpPr>
        <p:grpSpPr>
          <a:xfrm>
            <a:off x="7984301" y="4001295"/>
            <a:ext cx="1068643" cy="369332"/>
            <a:chOff x="3647644" y="4910075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24E0AB-0ED1-F6CD-CB2E-7994D42F71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55C0BC9-E81A-5A0A-BFF6-2A483E88E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A4D86F-C251-D17C-FA24-F6524173326D}"/>
              </a:ext>
            </a:extLst>
          </p:cNvPr>
          <p:cNvGrpSpPr/>
          <p:nvPr/>
        </p:nvGrpSpPr>
        <p:grpSpPr>
          <a:xfrm>
            <a:off x="3114151" y="4249481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4AAC420-3D62-F2B5-D6DF-601C22D15DF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E11359A-6AA9-19FC-6DC9-08577F31FA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B086D2-DC76-F7B4-3DAB-9B7ADA6B9E80}"/>
              </a:ext>
            </a:extLst>
          </p:cNvPr>
          <p:cNvGrpSpPr/>
          <p:nvPr/>
        </p:nvGrpSpPr>
        <p:grpSpPr>
          <a:xfrm>
            <a:off x="7185647" y="5134587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5F4592-998D-5316-8ADB-08A806B7D36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2599100-FA69-3ADF-7AEB-7CF08CDBC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BB05200-3D29-B902-31ED-FE1CBF8E4A80}"/>
              </a:ext>
            </a:extLst>
          </p:cNvPr>
          <p:cNvGrpSpPr/>
          <p:nvPr/>
        </p:nvGrpSpPr>
        <p:grpSpPr>
          <a:xfrm>
            <a:off x="5983541" y="5852392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E58AD5D-EC53-50A2-65D3-A3530CDFA6D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084F4A0-5830-2558-49FC-FA6526CEF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1693317-B324-E270-FCD1-F3E23C295A0C}"/>
              </a:ext>
            </a:extLst>
          </p:cNvPr>
          <p:cNvGrpSpPr/>
          <p:nvPr/>
        </p:nvGrpSpPr>
        <p:grpSpPr>
          <a:xfrm>
            <a:off x="3807325" y="4456483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8BC0D19-6528-18F2-0A3C-A06F36D902E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0D1E9DE-180E-62FA-8996-9264AEF20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B86B8E6-653F-224A-CB4E-B2DD38D68E5C}"/>
              </a:ext>
            </a:extLst>
          </p:cNvPr>
          <p:cNvSpPr/>
          <p:nvPr/>
        </p:nvSpPr>
        <p:spPr>
          <a:xfrm>
            <a:off x="1527779" y="3849051"/>
            <a:ext cx="1245650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D4A75A6-EAAF-1F86-C947-DA5F19940EE3}"/>
              </a:ext>
            </a:extLst>
          </p:cNvPr>
          <p:cNvSpPr/>
          <p:nvPr/>
        </p:nvSpPr>
        <p:spPr>
          <a:xfrm>
            <a:off x="2213805" y="4532374"/>
            <a:ext cx="1581228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D503AB-8183-EA69-7F14-424DE4A1F516}"/>
              </a:ext>
            </a:extLst>
          </p:cNvPr>
          <p:cNvSpPr/>
          <p:nvPr/>
        </p:nvSpPr>
        <p:spPr>
          <a:xfrm>
            <a:off x="1527780" y="3612484"/>
            <a:ext cx="534384" cy="2214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75F81F9-946A-D47B-10A6-FD56BC80EBE7}"/>
              </a:ext>
            </a:extLst>
          </p:cNvPr>
          <p:cNvCxnSpPr>
            <a:stCxn id="67" idx="1"/>
            <a:endCxn id="68" idx="1"/>
          </p:cNvCxnSpPr>
          <p:nvPr/>
        </p:nvCxnSpPr>
        <p:spPr>
          <a:xfrm rot="10800000" flipH="1" flipV="1">
            <a:off x="1527779" y="3959777"/>
            <a:ext cx="686026" cy="683323"/>
          </a:xfrm>
          <a:prstGeom prst="bentConnector3">
            <a:avLst>
              <a:gd name="adj1" fmla="val -3332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13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7" grpId="0" animBg="1"/>
      <p:bldP spid="68" grpId="0" animBg="1"/>
      <p:bldP spid="6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BDD3CE-24FA-B89C-8CED-E6DDD849B7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62" y="1448047"/>
            <a:ext cx="5990476" cy="39619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FC20BD3-54E3-BDBB-41E7-853AA6814410}"/>
              </a:ext>
            </a:extLst>
          </p:cNvPr>
          <p:cNvGrpSpPr/>
          <p:nvPr/>
        </p:nvGrpSpPr>
        <p:grpSpPr>
          <a:xfrm>
            <a:off x="5762538" y="206819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59BD05C-7A05-FA41-4110-B7C930CE8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9E14EA-315A-E43E-F179-41BEBEEBF36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453E9D-EFFA-27D2-F167-976FE05457F6}"/>
              </a:ext>
            </a:extLst>
          </p:cNvPr>
          <p:cNvGrpSpPr/>
          <p:nvPr/>
        </p:nvGrpSpPr>
        <p:grpSpPr>
          <a:xfrm>
            <a:off x="4296476" y="252883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D1E221-364E-E102-0645-24B3CB541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FE0434-FA7E-4BA3-ED06-09DBF9D627A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CCF8C1-71C2-3327-5C30-9006ECAE702F}"/>
              </a:ext>
            </a:extLst>
          </p:cNvPr>
          <p:cNvGrpSpPr/>
          <p:nvPr/>
        </p:nvGrpSpPr>
        <p:grpSpPr>
          <a:xfrm>
            <a:off x="3752364" y="389990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0A2771-7766-832C-83C1-702F80A49AE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8F49BE2-526D-0CF6-B358-9ABA266A1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6E05D6-AF34-C847-A636-A717C9AF9BAD}"/>
              </a:ext>
            </a:extLst>
          </p:cNvPr>
          <p:cNvGrpSpPr/>
          <p:nvPr/>
        </p:nvGrpSpPr>
        <p:grpSpPr>
          <a:xfrm>
            <a:off x="6254940" y="413552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FE9077-C273-74BA-ADD1-D83112FA300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3178A8-94CC-6758-BE4F-11BE12F1D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210A84-41E5-ACD6-FC49-54FC31EF9114}"/>
              </a:ext>
            </a:extLst>
          </p:cNvPr>
          <p:cNvGrpSpPr/>
          <p:nvPr/>
        </p:nvGrpSpPr>
        <p:grpSpPr>
          <a:xfrm>
            <a:off x="3676808" y="4940730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1BFE44-62FE-C120-A6A8-84A5AAAFC2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723234-8793-2942-82AA-0DE5807BD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269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0B5D2F8-7370-287E-4654-68AF8E66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7" y="1468581"/>
            <a:ext cx="5314286" cy="234285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D6138DF-903C-48BC-C934-2C9D555CA333}"/>
              </a:ext>
            </a:extLst>
          </p:cNvPr>
          <p:cNvGrpSpPr/>
          <p:nvPr/>
        </p:nvGrpSpPr>
        <p:grpSpPr>
          <a:xfrm>
            <a:off x="5241110" y="2793673"/>
            <a:ext cx="1076632" cy="369332"/>
            <a:chOff x="4968362" y="2079211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63BFED-FB29-357C-7972-B11FB9EBC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00761A-5B3C-44D9-5E83-4D9AD5E236D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92BFE4D-7EBA-8181-5E1A-56E9B35521CF}"/>
              </a:ext>
            </a:extLst>
          </p:cNvPr>
          <p:cNvSpPr/>
          <p:nvPr/>
        </p:nvSpPr>
        <p:spPr>
          <a:xfrm>
            <a:off x="3053038" y="2848998"/>
            <a:ext cx="1921393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5FAD88-89F7-E580-3DD7-365066D36C68}"/>
              </a:ext>
            </a:extLst>
          </p:cNvPr>
          <p:cNvGrpSpPr/>
          <p:nvPr/>
        </p:nvGrpSpPr>
        <p:grpSpPr>
          <a:xfrm>
            <a:off x="2384552" y="3236777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473401-ABA1-E5CA-9893-C0EB0D54A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3548436-1E3C-EC0C-D11E-768CBE8311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8FC051-CA19-D5F8-159F-8CDEB0AB0D7F}"/>
              </a:ext>
            </a:extLst>
          </p:cNvPr>
          <p:cNvGrpSpPr/>
          <p:nvPr/>
        </p:nvGrpSpPr>
        <p:grpSpPr>
          <a:xfrm>
            <a:off x="3294808" y="3467551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07EF4C-0F2A-7495-6247-1DA99C20AF3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55E623E-763C-1E0C-48D6-049F4FC9F7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375F7DFF-E0D8-906C-C43F-8F7CC866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878" y="3202379"/>
            <a:ext cx="5314286" cy="211428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60CB67B-9F58-935E-CECA-2F17648D1AF0}"/>
              </a:ext>
            </a:extLst>
          </p:cNvPr>
          <p:cNvSpPr/>
          <p:nvPr/>
        </p:nvSpPr>
        <p:spPr>
          <a:xfrm>
            <a:off x="4007525" y="4595004"/>
            <a:ext cx="1833564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7271190-8A24-1554-76C3-6588EB7E44C2}"/>
              </a:ext>
            </a:extLst>
          </p:cNvPr>
          <p:cNvGrpSpPr/>
          <p:nvPr/>
        </p:nvGrpSpPr>
        <p:grpSpPr>
          <a:xfrm>
            <a:off x="5943913" y="4538004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7F2162-756B-9243-7797-4EC19509589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7556653-9F38-0E28-7EE5-560F60588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31018B-4754-FE2E-13AC-FCF29067F911}"/>
              </a:ext>
            </a:extLst>
          </p:cNvPr>
          <p:cNvGrpSpPr/>
          <p:nvPr/>
        </p:nvGrpSpPr>
        <p:grpSpPr>
          <a:xfrm>
            <a:off x="4196316" y="4977944"/>
            <a:ext cx="1068643" cy="369332"/>
            <a:chOff x="3647644" y="5359159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57EB70-717F-9903-399E-6DA06A30FC7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9A7C400-DB10-6B6D-55B5-529FAA71E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4A278DA4-E96E-ADAB-F257-80C2DFEE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816" y="4364349"/>
            <a:ext cx="5314286" cy="214285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00171A42-D0F8-9E9F-45DB-817868D5B934}"/>
              </a:ext>
            </a:extLst>
          </p:cNvPr>
          <p:cNvGrpSpPr/>
          <p:nvPr/>
        </p:nvGrpSpPr>
        <p:grpSpPr>
          <a:xfrm>
            <a:off x="7813949" y="5705197"/>
            <a:ext cx="1076632" cy="369332"/>
            <a:chOff x="2157212" y="5373058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6D1603A-A4CB-3152-71CE-96601DF0E54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63A1C70-0C32-AE7A-1655-3416512CE3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069E541-79D7-EB31-B25C-834DB928BE36}"/>
              </a:ext>
            </a:extLst>
          </p:cNvPr>
          <p:cNvGrpSpPr/>
          <p:nvPr/>
        </p:nvGrpSpPr>
        <p:grpSpPr>
          <a:xfrm>
            <a:off x="6002598" y="6141190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9B4056-C950-938F-35ED-2AEA85536C1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27F913B-FC40-F5FE-59DE-13BC16359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AC75-E296-528B-A4AC-21B80666BFCC}"/>
              </a:ext>
            </a:extLst>
          </p:cNvPr>
          <p:cNvSpPr/>
          <p:nvPr/>
        </p:nvSpPr>
        <p:spPr>
          <a:xfrm>
            <a:off x="5157837" y="5759989"/>
            <a:ext cx="2488357" cy="2342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F3244B-34B7-321C-B1F2-0400CCC223C3}"/>
              </a:ext>
            </a:extLst>
          </p:cNvPr>
          <p:cNvSpPr/>
          <p:nvPr/>
        </p:nvSpPr>
        <p:spPr>
          <a:xfrm>
            <a:off x="4596910" y="5294906"/>
            <a:ext cx="1244179" cy="2342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7A64D-F9FA-E191-F42C-B7D0FEFC7249}"/>
              </a:ext>
            </a:extLst>
          </p:cNvPr>
          <p:cNvSpPr/>
          <p:nvPr/>
        </p:nvSpPr>
        <p:spPr>
          <a:xfrm>
            <a:off x="5668410" y="6219673"/>
            <a:ext cx="275503" cy="23426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3A4C64A-D0EA-8610-17FE-F4D6727E12D8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16200000" flipH="1">
            <a:off x="5167332" y="5580842"/>
            <a:ext cx="690499" cy="587162"/>
          </a:xfrm>
          <a:prstGeom prst="bentConnector3">
            <a:avLst>
              <a:gd name="adj1" fmla="val 16313"/>
            </a:avLst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6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8" grpId="0" animBg="1"/>
      <p:bldP spid="73" grpId="0" animBg="1"/>
      <p:bldP spid="3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4768D-DD08-D7CA-56B4-CAD509EF02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76" y="1644428"/>
            <a:ext cx="5219048" cy="421904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467A68-B5E2-856C-56C8-A249F981A162}"/>
              </a:ext>
            </a:extLst>
          </p:cNvPr>
          <p:cNvGrpSpPr/>
          <p:nvPr/>
        </p:nvGrpSpPr>
        <p:grpSpPr>
          <a:xfrm>
            <a:off x="6540912" y="2317580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9707C4-5D4D-1AE6-1144-EFDE0A713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A44ED3-821E-0FA9-2DCD-2ECAC5E0A5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3650D5-8C0B-B883-1E17-45DBD1D063BE}"/>
              </a:ext>
            </a:extLst>
          </p:cNvPr>
          <p:cNvGrpSpPr/>
          <p:nvPr/>
        </p:nvGrpSpPr>
        <p:grpSpPr>
          <a:xfrm>
            <a:off x="6457787" y="2769660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9A59A77-DD5B-6AC3-1750-F1FC3921C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9B70C9-CBC2-9F62-ACB2-EF937A0F3A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060DAD-7C70-9433-3116-090E8BC3806D}"/>
              </a:ext>
            </a:extLst>
          </p:cNvPr>
          <p:cNvGrpSpPr/>
          <p:nvPr/>
        </p:nvGrpSpPr>
        <p:grpSpPr>
          <a:xfrm>
            <a:off x="7104581" y="3229220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4D7D15-0CA4-FD46-8561-4C1EFB89BD0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7E088C7-8180-C54C-CFC3-94A508E47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5853CC-CA1D-8A0B-99E5-10663432050F}"/>
              </a:ext>
            </a:extLst>
          </p:cNvPr>
          <p:cNvGrpSpPr/>
          <p:nvPr/>
        </p:nvGrpSpPr>
        <p:grpSpPr>
          <a:xfrm>
            <a:off x="5649186" y="4384179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3BB3EC-82A9-B0FB-3179-A7ADD1A3AFE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2588A9E-9A2E-9B02-9587-D5B59A6C4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06EB1E-EA98-BC54-D654-65CBB99CE018}"/>
              </a:ext>
            </a:extLst>
          </p:cNvPr>
          <p:cNvGrpSpPr/>
          <p:nvPr/>
        </p:nvGrpSpPr>
        <p:grpSpPr>
          <a:xfrm>
            <a:off x="6529354" y="490718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6DAE7C-B3A0-EA7C-A8AA-340F9B165A4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D250E00-B3B7-B27F-9A16-17907B404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64B9868-012D-9792-B604-191E42B43ACD}"/>
              </a:ext>
            </a:extLst>
          </p:cNvPr>
          <p:cNvSpPr/>
          <p:nvPr/>
        </p:nvSpPr>
        <p:spPr>
          <a:xfrm>
            <a:off x="2900363" y="2153752"/>
            <a:ext cx="287320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C729BF-131D-1C5E-6B64-9E9F2B62C835}"/>
              </a:ext>
            </a:extLst>
          </p:cNvPr>
          <p:cNvSpPr/>
          <p:nvPr/>
        </p:nvSpPr>
        <p:spPr>
          <a:xfrm>
            <a:off x="2897999" y="2607564"/>
            <a:ext cx="287320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035D07-1EB3-EC94-2874-5BCFFD7F54F1}"/>
              </a:ext>
            </a:extLst>
          </p:cNvPr>
          <p:cNvSpPr/>
          <p:nvPr/>
        </p:nvSpPr>
        <p:spPr>
          <a:xfrm>
            <a:off x="2895634" y="3061376"/>
            <a:ext cx="3446725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B0FA713-8F64-952F-DB0E-87F629632217}"/>
                  </a:ext>
                </a:extLst>
              </p:cNvPr>
              <p:cNvSpPr/>
              <p:nvPr/>
            </p:nvSpPr>
            <p:spPr>
              <a:xfrm>
                <a:off x="6004141" y="1361245"/>
                <a:ext cx="2537490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B0FA713-8F64-952F-DB0E-87F62963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141" y="1361245"/>
                <a:ext cx="2537490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7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damped_pendulum.py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92533-359C-A1C7-6D16-2675392F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BCE638-DDF0-723E-469B-CBFF26EADA7E}"/>
              </a:ext>
            </a:extLst>
          </p:cNvPr>
          <p:cNvSpPr txBox="1"/>
          <p:nvPr/>
        </p:nvSpPr>
        <p:spPr>
          <a:xfrm>
            <a:off x="5757401" y="4946128"/>
            <a:ext cx="275794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applications would you want a system to be </a:t>
            </a:r>
            <a:r>
              <a:rPr lang="en-US" b="1" dirty="0"/>
              <a:t>critically damped?</a:t>
            </a:r>
          </a:p>
        </p:txBody>
      </p:sp>
    </p:spTree>
    <p:extLst>
      <p:ext uri="{BB962C8B-B14F-4D97-AF65-F5344CB8AC3E}">
        <p14:creationId xmlns:p14="http://schemas.microsoft.com/office/powerpoint/2010/main" val="271767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64B0C-D027-A092-D58D-4B472F37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82AABE-2FEC-2232-301D-81ACCF193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6879" y="1613835"/>
            <a:ext cx="4670242" cy="45602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47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7B4C3-9E7D-FE82-C897-CC3227BB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C6B1-3802-30F8-B8F1-DB8D31E0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43011-C0CD-7CEB-78D9-5DEB3F45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FE418-1D67-64AE-1107-15968F0694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33" y="1690689"/>
            <a:ext cx="5933333" cy="45809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E914B72-12F5-E51C-9901-1D6FFD77884B}"/>
              </a:ext>
            </a:extLst>
          </p:cNvPr>
          <p:cNvGrpSpPr/>
          <p:nvPr/>
        </p:nvGrpSpPr>
        <p:grpSpPr>
          <a:xfrm>
            <a:off x="4231052" y="169068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51A652-0B87-7933-5F2E-B65CA5E6DD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3BEC8DD-597A-5256-2B69-81B6670F2D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613DEC-A834-5E29-A0DB-39F8D445C90B}"/>
              </a:ext>
            </a:extLst>
          </p:cNvPr>
          <p:cNvGrpSpPr/>
          <p:nvPr/>
        </p:nvGrpSpPr>
        <p:grpSpPr>
          <a:xfrm>
            <a:off x="5955578" y="2174378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8073A12-3A32-F2C5-2FD4-B6F46F107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ACC0A0-7AB0-144D-4D0A-88D786C48F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96656D5-F25B-F27E-DBB7-78C0FA9A5A03}"/>
              </a:ext>
            </a:extLst>
          </p:cNvPr>
          <p:cNvGrpSpPr/>
          <p:nvPr/>
        </p:nvGrpSpPr>
        <p:grpSpPr>
          <a:xfrm>
            <a:off x="5203408" y="4406335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2F48C3-8495-4D92-B9F4-3C686DDCC96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BF1764-3D01-D2EA-EA1A-6E619DED57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0188826-D935-E3FD-D35F-D6CFD2CA3C9E}"/>
              </a:ext>
            </a:extLst>
          </p:cNvPr>
          <p:cNvGrpSpPr/>
          <p:nvPr/>
        </p:nvGrpSpPr>
        <p:grpSpPr>
          <a:xfrm>
            <a:off x="5877175" y="2494514"/>
            <a:ext cx="1064340" cy="369332"/>
            <a:chOff x="3647644" y="5421073"/>
            <a:chExt cx="1064340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261D42D-430A-9A9A-C5E3-C4B64A7C475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20A7EBE-28CF-00D0-E17C-9B15CF466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C7EBF0-A54B-A94B-3513-2C145C9E9165}"/>
              </a:ext>
            </a:extLst>
          </p:cNvPr>
          <p:cNvGrpSpPr/>
          <p:nvPr/>
        </p:nvGrpSpPr>
        <p:grpSpPr>
          <a:xfrm>
            <a:off x="4229473" y="4647478"/>
            <a:ext cx="1068643" cy="369332"/>
            <a:chOff x="3647644" y="5359159"/>
            <a:chExt cx="106864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CB6118-7EE6-1E49-BA8F-DEE971B2653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B5A5BD2-BFCD-5859-2A4E-3EF64348E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88D84C-78ED-03E1-8D04-B16519C33410}"/>
              </a:ext>
            </a:extLst>
          </p:cNvPr>
          <p:cNvGrpSpPr/>
          <p:nvPr/>
        </p:nvGrpSpPr>
        <p:grpSpPr>
          <a:xfrm>
            <a:off x="7576745" y="2783545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2103396-0FD6-36A1-B4E1-5A007DA1B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D0E5C34-B638-6EA2-525F-8FBA0C7B85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D2A036-4577-8F75-7180-A0DF7014B26F}"/>
              </a:ext>
            </a:extLst>
          </p:cNvPr>
          <p:cNvGrpSpPr/>
          <p:nvPr/>
        </p:nvGrpSpPr>
        <p:grpSpPr>
          <a:xfrm>
            <a:off x="7295103" y="4863936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8418CC-E8AF-F8CB-EBB5-5F7CE9ED5AF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681E1DD-8515-8F28-4B3D-DF9220607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AC42B21-D873-646B-0782-69F87DBD1BD7}"/>
              </a:ext>
            </a:extLst>
          </p:cNvPr>
          <p:cNvGrpSpPr/>
          <p:nvPr/>
        </p:nvGrpSpPr>
        <p:grpSpPr>
          <a:xfrm>
            <a:off x="5353992" y="5314998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E454B6-F3DF-65AD-E8E6-C85AA49CA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79BFD5D-034B-9E9D-CD1F-922A2B1912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6F064F7-C323-9494-6464-513AA9723A9A}"/>
              </a:ext>
            </a:extLst>
          </p:cNvPr>
          <p:cNvGrpSpPr/>
          <p:nvPr/>
        </p:nvGrpSpPr>
        <p:grpSpPr>
          <a:xfrm>
            <a:off x="4297468" y="5886267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89D1C22-3961-1A53-78B8-989C7508A4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CB208BC-E09C-7014-3F9B-AB23B2E77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44F99AF-DE15-999A-EB71-808ED485BFA1}"/>
                  </a:ext>
                </a:extLst>
              </p:cNvPr>
              <p:cNvSpPr txBox="1"/>
              <p:nvPr/>
            </p:nvSpPr>
            <p:spPr>
              <a:xfrm>
                <a:off x="4922647" y="3875060"/>
                <a:ext cx="24141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We will estimate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over 100 equal time intervals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44F99AF-DE15-999A-EB71-808ED485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47" y="3875060"/>
                <a:ext cx="2414150" cy="523220"/>
              </a:xfrm>
              <a:prstGeom prst="rect">
                <a:avLst/>
              </a:prstGeom>
              <a:blipFill>
                <a:blip r:embed="rId3"/>
                <a:stretch>
                  <a:fillRect t="-2326" r="-505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950F3A98-3265-5B99-B551-C776E0409D0B}"/>
              </a:ext>
            </a:extLst>
          </p:cNvPr>
          <p:cNvSpPr/>
          <p:nvPr/>
        </p:nvSpPr>
        <p:spPr>
          <a:xfrm>
            <a:off x="4665705" y="4943480"/>
            <a:ext cx="2481053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13BD9D2-E994-80DC-8008-370A75AC41C6}"/>
              </a:ext>
            </a:extLst>
          </p:cNvPr>
          <p:cNvSpPr/>
          <p:nvPr/>
        </p:nvSpPr>
        <p:spPr>
          <a:xfrm>
            <a:off x="2448495" y="4943480"/>
            <a:ext cx="751906" cy="223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  <p:bldP spid="7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AD92D-47AE-4F05-9D3B-DD5D8ADB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5" y="1592420"/>
            <a:ext cx="3641204" cy="490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A7AFA-419B-4329-AE2B-EE896228836A}"/>
              </a:ext>
            </a:extLst>
          </p:cNvPr>
          <p:cNvSpPr txBox="1"/>
          <p:nvPr/>
        </p:nvSpPr>
        <p:spPr>
          <a:xfrm>
            <a:off x="4572000" y="1584873"/>
            <a:ext cx="324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Taipei 101</a:t>
            </a:r>
            <a:r>
              <a:rPr lang="en-US" dirty="0"/>
              <a:t> – Taiwan</a:t>
            </a:r>
          </a:p>
          <a:p>
            <a:pPr algn="ctr"/>
            <a:r>
              <a:rPr lang="en-US" dirty="0"/>
              <a:t>The Worlds Tallest Building (2004-2009)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48F4E-7807-4AFB-9973-00195FF1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14" y="2624495"/>
            <a:ext cx="3868379" cy="3868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05C45-8121-4053-BFA6-17766EB5BC0B}"/>
              </a:ext>
            </a:extLst>
          </p:cNvPr>
          <p:cNvSpPr txBox="1"/>
          <p:nvPr/>
        </p:nvSpPr>
        <p:spPr>
          <a:xfrm>
            <a:off x="5444920" y="6310312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730 Tons</a:t>
            </a:r>
          </a:p>
        </p:txBody>
      </p:sp>
    </p:spTree>
    <p:extLst>
      <p:ext uri="{BB962C8B-B14F-4D97-AF65-F5344CB8AC3E}">
        <p14:creationId xmlns:p14="http://schemas.microsoft.com/office/powerpoint/2010/main" val="36688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FEE61-E5A3-472B-9930-A812A4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94" y="1210590"/>
            <a:ext cx="6478883" cy="540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2437D-1075-A10F-8A8F-E44B0BB4C26D}"/>
              </a:ext>
            </a:extLst>
          </p:cNvPr>
          <p:cNvSpPr txBox="1"/>
          <p:nvPr/>
        </p:nvSpPr>
        <p:spPr>
          <a:xfrm>
            <a:off x="4018935" y="4264155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365 Minivans</a:t>
            </a:r>
          </a:p>
        </p:txBody>
      </p:sp>
    </p:spTree>
    <p:extLst>
      <p:ext uri="{BB962C8B-B14F-4D97-AF65-F5344CB8AC3E}">
        <p14:creationId xmlns:p14="http://schemas.microsoft.com/office/powerpoint/2010/main" val="9385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8581"/>
            <a:ext cx="6381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7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624B0-D4FA-4B44-9EAB-1D1B5ECEF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638" y="1735113"/>
            <a:ext cx="3080825" cy="462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1F05-5167-4E5E-BB45-7BBD5DEA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8" y="2214599"/>
            <a:ext cx="3908115" cy="356018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209BA22-767F-474E-ADFF-1EA0AC6A2151}"/>
              </a:ext>
            </a:extLst>
          </p:cNvPr>
          <p:cNvSpPr/>
          <p:nvPr/>
        </p:nvSpPr>
        <p:spPr>
          <a:xfrm>
            <a:off x="1632641" y="5297669"/>
            <a:ext cx="2106818" cy="954233"/>
          </a:xfrm>
          <a:prstGeom prst="wedgeRoundRectCallout">
            <a:avLst>
              <a:gd name="adj1" fmla="val 34770"/>
              <a:gd name="adj2" fmla="val -10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Each pendulum controls the X or Y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752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A5A32-05AF-01C2-41A6-752D0EE41E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27" y="1468581"/>
            <a:ext cx="4316223" cy="4960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8B176-4DCF-F8B5-37D8-C9015718E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402" y="1478656"/>
            <a:ext cx="1511939" cy="12314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B95D07-6136-F4A9-CEBB-D50320419712}"/>
              </a:ext>
            </a:extLst>
          </p:cNvPr>
          <p:cNvGrpSpPr/>
          <p:nvPr/>
        </p:nvGrpSpPr>
        <p:grpSpPr>
          <a:xfrm>
            <a:off x="5656873" y="140318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C0AB1C-6B0B-71E8-87DA-53B4EB658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70DB12-32DA-8D1E-E747-1F80B912BDA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D87ED8-8886-3158-2136-31E29EEDFBDD}"/>
              </a:ext>
            </a:extLst>
          </p:cNvPr>
          <p:cNvGrpSpPr/>
          <p:nvPr/>
        </p:nvGrpSpPr>
        <p:grpSpPr>
          <a:xfrm>
            <a:off x="4904004" y="32292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845A62-9DB9-EDF8-60ED-E8A023DD24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CC0F9-FE2D-B160-374B-E72C4F17CF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2E8AAD-187C-F618-EE4C-91076CC5F80D}"/>
              </a:ext>
            </a:extLst>
          </p:cNvPr>
          <p:cNvGrpSpPr/>
          <p:nvPr/>
        </p:nvGrpSpPr>
        <p:grpSpPr>
          <a:xfrm>
            <a:off x="5739866" y="343655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391F4D-0D99-3B0A-D770-9AEC50B84CC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5E8B07-023D-A7FE-AF5A-909DBF5EEB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40B0A-AE1C-731B-5F11-676BC538A8F1}"/>
              </a:ext>
            </a:extLst>
          </p:cNvPr>
          <p:cNvGrpSpPr/>
          <p:nvPr/>
        </p:nvGrpSpPr>
        <p:grpSpPr>
          <a:xfrm>
            <a:off x="5256218" y="3648468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2F4F05-B7EF-3FB3-F17E-60AC47FFCE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126037-F31D-A7B3-00DB-1D23BB2F7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4581BD-EED1-06A7-EDB6-2A3490CE654F}"/>
              </a:ext>
            </a:extLst>
          </p:cNvPr>
          <p:cNvGrpSpPr/>
          <p:nvPr/>
        </p:nvGrpSpPr>
        <p:grpSpPr>
          <a:xfrm>
            <a:off x="4904004" y="4048028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7B1533-F1B8-989A-F270-B56DE54CAC1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6B14C86-4C16-2973-67FF-ED4E54C63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D2BD13-B0DE-A9F4-55B1-4D8C8AA876EC}"/>
              </a:ext>
            </a:extLst>
          </p:cNvPr>
          <p:cNvGrpSpPr/>
          <p:nvPr/>
        </p:nvGrpSpPr>
        <p:grpSpPr>
          <a:xfrm>
            <a:off x="5739866" y="4262922"/>
            <a:ext cx="1076632" cy="369332"/>
            <a:chOff x="2157212" y="5373058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1B6F8C-75C9-F504-0170-1F3B9F6677D0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39BF8D-7AAA-864C-2E0B-D48016270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742073-FC57-A240-714E-4567B270463C}"/>
              </a:ext>
            </a:extLst>
          </p:cNvPr>
          <p:cNvGrpSpPr/>
          <p:nvPr/>
        </p:nvGrpSpPr>
        <p:grpSpPr>
          <a:xfrm>
            <a:off x="5256218" y="4445051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95968D-9BA0-025F-E861-830A94A680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56AF011-BB22-1BB5-5AE2-908D756B5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BD5D78C-0876-8D51-E83A-E455928505E2}"/>
              </a:ext>
            </a:extLst>
          </p:cNvPr>
          <p:cNvSpPr/>
          <p:nvPr/>
        </p:nvSpPr>
        <p:spPr>
          <a:xfrm>
            <a:off x="2085739" y="3327820"/>
            <a:ext cx="1934598" cy="1889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55B9F3-9A9C-C4B5-BC6E-48D203391380}"/>
              </a:ext>
            </a:extLst>
          </p:cNvPr>
          <p:cNvSpPr/>
          <p:nvPr/>
        </p:nvSpPr>
        <p:spPr>
          <a:xfrm>
            <a:off x="2085739" y="4135465"/>
            <a:ext cx="1934598" cy="1889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A5357F-3397-65E7-6C43-94B630CE8E96}"/>
              </a:ext>
            </a:extLst>
          </p:cNvPr>
          <p:cNvGrpSpPr/>
          <p:nvPr/>
        </p:nvGrpSpPr>
        <p:grpSpPr>
          <a:xfrm>
            <a:off x="5686234" y="514982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87A384-308F-B7F9-EDD0-6ECC0C4133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EEBA093-77F5-C926-28FE-91D0F253E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5E9B8E-4374-8D95-4819-666E12EB7FB9}"/>
              </a:ext>
            </a:extLst>
          </p:cNvPr>
          <p:cNvGrpSpPr/>
          <p:nvPr/>
        </p:nvGrpSpPr>
        <p:grpSpPr>
          <a:xfrm>
            <a:off x="3487880" y="6074132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0F3118-D547-471B-9344-1A470906D9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9AE62C4-554D-393F-AD8A-2BE9067C21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CEAEE45-ECD6-2584-E612-CEE051238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427" y="3091061"/>
            <a:ext cx="1755001" cy="246665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900945A-D124-0EF2-00DE-2160E9450326}"/>
              </a:ext>
            </a:extLst>
          </p:cNvPr>
          <p:cNvSpPr/>
          <p:nvPr/>
        </p:nvSpPr>
        <p:spPr>
          <a:xfrm>
            <a:off x="8116245" y="5214347"/>
            <a:ext cx="399105" cy="2768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52225-7212-72F2-9C7F-A9D0AF2D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89" y="1468581"/>
            <a:ext cx="3535222" cy="51968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8AF54-C6A7-D38C-EB9A-D4CA7CA63934}"/>
              </a:ext>
            </a:extLst>
          </p:cNvPr>
          <p:cNvGrpSpPr/>
          <p:nvPr/>
        </p:nvGrpSpPr>
        <p:grpSpPr>
          <a:xfrm>
            <a:off x="5316675" y="26274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F9D541-694F-F682-1F68-517481283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73000B-1829-B0EB-31BA-482171D3F6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5FE69F-E781-21F6-7958-D155FEAB0B07}"/>
              </a:ext>
            </a:extLst>
          </p:cNvPr>
          <p:cNvGrpSpPr/>
          <p:nvPr/>
        </p:nvGrpSpPr>
        <p:grpSpPr>
          <a:xfrm>
            <a:off x="5316675" y="4646430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8319536-AC6D-14C1-F9E9-EBACE7BF64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9FA593-2331-E0EC-5DA6-F9FC82E2E5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149F6B-66DB-75E7-0B96-430AFA605A36}"/>
              </a:ext>
            </a:extLst>
          </p:cNvPr>
          <p:cNvGrpSpPr/>
          <p:nvPr/>
        </p:nvGrpSpPr>
        <p:grpSpPr>
          <a:xfrm>
            <a:off x="5349284" y="5687812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11AA350-9968-E2FB-FCEE-89D158A95EC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1C99C49-4DA9-BD49-8B5E-991685305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40C537-A5A9-C10D-E688-16946FEEA4D6}"/>
              </a:ext>
            </a:extLst>
          </p:cNvPr>
          <p:cNvGrpSpPr/>
          <p:nvPr/>
        </p:nvGrpSpPr>
        <p:grpSpPr>
          <a:xfrm>
            <a:off x="5850529" y="5896494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A5F25D-16E4-FDD8-FE2E-78AA67F27F9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AAE31B0-B4FF-38C8-93F5-89E95964B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8613FE-F07E-925C-B99F-EDE5A1D822EE}"/>
              </a:ext>
            </a:extLst>
          </p:cNvPr>
          <p:cNvGrpSpPr/>
          <p:nvPr/>
        </p:nvGrpSpPr>
        <p:grpSpPr>
          <a:xfrm>
            <a:off x="5850529" y="6296053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5083E22-FE6D-6435-B291-F0A4B92CF90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1FDC4FB-3D85-F070-032F-C42C34A3E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847066CF-6A61-CE6F-DCF9-16206A5D0B7C}"/>
              </a:ext>
            </a:extLst>
          </p:cNvPr>
          <p:cNvSpPr/>
          <p:nvPr/>
        </p:nvSpPr>
        <p:spPr>
          <a:xfrm>
            <a:off x="3751079" y="2712972"/>
            <a:ext cx="1364731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77BA2D-BDE3-A05A-C221-9B7F4D31CCE2}"/>
              </a:ext>
            </a:extLst>
          </p:cNvPr>
          <p:cNvSpPr/>
          <p:nvPr/>
        </p:nvSpPr>
        <p:spPr>
          <a:xfrm>
            <a:off x="2891598" y="3113604"/>
            <a:ext cx="1480377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64B9DF-06FF-9780-D93C-543B2DED32A4}"/>
              </a:ext>
            </a:extLst>
          </p:cNvPr>
          <p:cNvSpPr/>
          <p:nvPr/>
        </p:nvSpPr>
        <p:spPr>
          <a:xfrm>
            <a:off x="3751079" y="4752631"/>
            <a:ext cx="1364731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B8AB07-9BCA-8453-479B-77BA110BC433}"/>
              </a:ext>
            </a:extLst>
          </p:cNvPr>
          <p:cNvSpPr/>
          <p:nvPr/>
        </p:nvSpPr>
        <p:spPr>
          <a:xfrm>
            <a:off x="2891598" y="5153263"/>
            <a:ext cx="1480377" cy="2115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45EB6B-18E3-ABE9-6C20-C9A7607C482F}"/>
              </a:ext>
            </a:extLst>
          </p:cNvPr>
          <p:cNvSpPr txBox="1"/>
          <p:nvPr/>
        </p:nvSpPr>
        <p:spPr>
          <a:xfrm>
            <a:off x="1996472" y="4384784"/>
            <a:ext cx="5287480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adaptive</a:t>
            </a:r>
            <a:r>
              <a:rPr lang="en-US" sz="1600" dirty="0">
                <a:solidFill>
                  <a:srgbClr val="7030A0"/>
                </a:solidFill>
              </a:rPr>
              <a:t> step size control used in methods like 'RK45' dynamically adjusts the step size to maintain the error within specified tolerances, especially</a:t>
            </a:r>
          </a:p>
          <a:p>
            <a:pPr algn="ctr"/>
            <a:r>
              <a:rPr lang="en-US" sz="1600" b="1" dirty="0">
                <a:solidFill>
                  <a:srgbClr val="7030A0"/>
                </a:solidFill>
              </a:rPr>
              <a:t>in regions where the solution changes rapidly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9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4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E47FFC-E305-E61E-8C6F-35C13ED4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381" y="1468581"/>
            <a:ext cx="5295238" cy="15619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A14846-D8E9-1B66-C337-51CDAF62A5BC}"/>
              </a:ext>
            </a:extLst>
          </p:cNvPr>
          <p:cNvGrpSpPr/>
          <p:nvPr/>
        </p:nvGrpSpPr>
        <p:grpSpPr>
          <a:xfrm>
            <a:off x="6282207" y="172543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900EDA-64F0-C229-BC12-2456518FA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FE8CC3-1F47-68E8-936B-35F011EDB67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4D7BBEB-AEDC-146B-0AEC-1EF2B58E994E}"/>
              </a:ext>
            </a:extLst>
          </p:cNvPr>
          <p:cNvSpPr/>
          <p:nvPr/>
        </p:nvSpPr>
        <p:spPr>
          <a:xfrm>
            <a:off x="2912665" y="1798002"/>
            <a:ext cx="1360264" cy="23426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7E887-0464-4831-E64A-7BB0B15EF6BB}"/>
              </a:ext>
            </a:extLst>
          </p:cNvPr>
          <p:cNvSpPr txBox="1"/>
          <p:nvPr/>
        </p:nvSpPr>
        <p:spPr>
          <a:xfrm>
            <a:off x="1038389" y="3429000"/>
            <a:ext cx="33401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We plot the </a:t>
            </a:r>
            <a:r>
              <a:rPr lang="en-US" sz="1600" b="1" dirty="0">
                <a:solidFill>
                  <a:srgbClr val="7030A0"/>
                </a:solidFill>
              </a:rPr>
              <a:t>dependent</a:t>
            </a:r>
            <a:r>
              <a:rPr lang="en-US" sz="1600" dirty="0">
                <a:solidFill>
                  <a:srgbClr val="7030A0"/>
                </a:solidFill>
              </a:rPr>
              <a:t> variable values (theta) of both curves</a:t>
            </a:r>
          </a:p>
          <a:p>
            <a:pPr algn="ctr"/>
            <a:r>
              <a:rPr lang="en-US" sz="1600" i="1" dirty="0">
                <a:solidFill>
                  <a:srgbClr val="7030A0"/>
                </a:solidFill>
              </a:rPr>
              <a:t>against</a:t>
            </a:r>
            <a:r>
              <a:rPr lang="en-US" sz="1600" dirty="0">
                <a:solidFill>
                  <a:srgbClr val="7030A0"/>
                </a:solidFill>
              </a:rPr>
              <a:t> each other</a:t>
            </a:r>
          </a:p>
          <a:p>
            <a:pPr algn="ctr"/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We don’t include the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independent variable </a:t>
            </a:r>
            <a:r>
              <a:rPr lang="en-US" sz="1600" u="sng" dirty="0">
                <a:solidFill>
                  <a:srgbClr val="7030A0"/>
                </a:solidFill>
              </a:rPr>
              <a:t>time</a:t>
            </a:r>
          </a:p>
          <a:p>
            <a:pPr algn="ctr"/>
            <a:endParaRPr lang="en-US" sz="1600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This visualizes the “tug of war” between the two pendulums pulling on the </a:t>
            </a:r>
            <a:r>
              <a:rPr lang="en-US" sz="1600" i="1" dirty="0">
                <a:solidFill>
                  <a:srgbClr val="7030A0"/>
                </a:solidFill>
              </a:rPr>
              <a:t>shared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pen</a:t>
            </a:r>
            <a:r>
              <a:rPr lang="en-US" sz="1600" dirty="0">
                <a:solidFill>
                  <a:srgbClr val="7030A0"/>
                </a:solidFill>
              </a:rPr>
              <a:t> drawing the curve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EF5230-CFB3-6358-A2B4-F6AAC3677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70" b="12259"/>
          <a:stretch/>
        </p:blipFill>
        <p:spPr>
          <a:xfrm>
            <a:off x="5057942" y="3844865"/>
            <a:ext cx="3047669" cy="1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3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004090-92CE-30D5-C95B-40F6F65C0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harmonograph.py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/>
              <p:nvPr/>
            </p:nvSpPr>
            <p:spPr>
              <a:xfrm>
                <a:off x="7193670" y="1773489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70" y="1773489"/>
                <a:ext cx="13216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B1AD6-4FD7-40A7-9B25-737A6F56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4" y="1595013"/>
            <a:ext cx="2542857" cy="47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14222-78C1-4FD0-AC58-90493B36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79" y="2126840"/>
            <a:ext cx="5229395" cy="34775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2FA175-64BD-3772-5AE7-E773B996E9F9}"/>
              </a:ext>
            </a:extLst>
          </p:cNvPr>
          <p:cNvSpPr/>
          <p:nvPr/>
        </p:nvSpPr>
        <p:spPr>
          <a:xfrm>
            <a:off x="3869197" y="3170741"/>
            <a:ext cx="544105" cy="173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DA678-4F38-8DC8-B438-D778B0A8DDA3}"/>
              </a:ext>
            </a:extLst>
          </p:cNvPr>
          <p:cNvSpPr/>
          <p:nvPr/>
        </p:nvSpPr>
        <p:spPr>
          <a:xfrm>
            <a:off x="3869197" y="3845670"/>
            <a:ext cx="544105" cy="173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B912-DA35-4509-A7B3-50B9DC11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3" y="1468581"/>
            <a:ext cx="6636774" cy="4972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06DCBC-5122-5614-CD3C-46E259691D33}"/>
              </a:ext>
            </a:extLst>
          </p:cNvPr>
          <p:cNvSpPr/>
          <p:nvPr/>
        </p:nvSpPr>
        <p:spPr>
          <a:xfrm>
            <a:off x="1253613" y="1468581"/>
            <a:ext cx="454275" cy="4972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FC15A-F9BD-ABE3-0233-2BB66D45A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A648-268B-666D-AE40-8A81D7A2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6C2B-9400-2AEC-EBCB-08660828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F95E9-DD6B-2959-28C1-1313AC314F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8" y="1580423"/>
            <a:ext cx="8257143" cy="44190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82051E4-8002-F20B-780A-3DE451B5BB46}"/>
              </a:ext>
            </a:extLst>
          </p:cNvPr>
          <p:cNvGrpSpPr/>
          <p:nvPr/>
        </p:nvGrpSpPr>
        <p:grpSpPr>
          <a:xfrm>
            <a:off x="2484718" y="49555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D07F41D-0979-852D-B971-02002A494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4A07BB-9686-065D-6733-44F477403E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552DC0B-A9F4-352B-472A-A9316D84964E}"/>
              </a:ext>
            </a:extLst>
          </p:cNvPr>
          <p:cNvSpPr/>
          <p:nvPr/>
        </p:nvSpPr>
        <p:spPr>
          <a:xfrm>
            <a:off x="628650" y="2077453"/>
            <a:ext cx="6518108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75948E-FCA3-6E25-1444-1A9E46BF27B0}"/>
              </a:ext>
            </a:extLst>
          </p:cNvPr>
          <p:cNvGrpSpPr/>
          <p:nvPr/>
        </p:nvGrpSpPr>
        <p:grpSpPr>
          <a:xfrm>
            <a:off x="2484718" y="518837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B8AFA9-D7C5-5F22-2CD9-E15206702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62622E-C357-C89A-7C06-582712D0215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FCF30C9-AE7E-A2D3-0B4D-F51C34FEED64}"/>
              </a:ext>
            </a:extLst>
          </p:cNvPr>
          <p:cNvSpPr/>
          <p:nvPr/>
        </p:nvSpPr>
        <p:spPr>
          <a:xfrm>
            <a:off x="628649" y="2412303"/>
            <a:ext cx="7985961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47FFFE-9971-249D-FC5C-68F9C032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14" y="3605571"/>
            <a:ext cx="1133333" cy="1933333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D88733E-B063-3EEC-34A3-EF91219A83E6}"/>
              </a:ext>
            </a:extLst>
          </p:cNvPr>
          <p:cNvGrpSpPr/>
          <p:nvPr/>
        </p:nvGrpSpPr>
        <p:grpSpPr>
          <a:xfrm>
            <a:off x="4519809" y="5644147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2E9180-7262-49AA-93D2-4A051A61A0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A83B21-D38C-6BBE-AEFF-B6171F1FC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646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845D-44C9-453E-8F1E-93DCDE20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9" y="1468581"/>
            <a:ext cx="6394962" cy="449972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DF11B7-6B53-4BA1-9CA0-1149EA304368}"/>
              </a:ext>
            </a:extLst>
          </p:cNvPr>
          <p:cNvSpPr/>
          <p:nvPr/>
        </p:nvSpPr>
        <p:spPr>
          <a:xfrm>
            <a:off x="4427585" y="6094041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80C5D4-A796-48BC-B06D-7E04B423FA9F}"/>
              </a:ext>
            </a:extLst>
          </p:cNvPr>
          <p:cNvSpPr/>
          <p:nvPr/>
        </p:nvSpPr>
        <p:spPr>
          <a:xfrm>
            <a:off x="7197824" y="4690486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368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FBDB-5DFA-434C-AD9A-B4C34467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58" y="1493478"/>
            <a:ext cx="5862484" cy="4999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8ABCF-520A-4921-834B-E6EF126F3E7B}"/>
              </a:ext>
            </a:extLst>
          </p:cNvPr>
          <p:cNvSpPr/>
          <p:nvPr/>
        </p:nvSpPr>
        <p:spPr>
          <a:xfrm>
            <a:off x="969088" y="2768280"/>
            <a:ext cx="1506184" cy="524619"/>
          </a:xfrm>
          <a:prstGeom prst="wedgeRoundRectCallout">
            <a:avLst>
              <a:gd name="adj1" fmla="val 60015"/>
              <a:gd name="adj2" fmla="val 90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Halo </a:t>
            </a:r>
            <a:r>
              <a:rPr lang="en-US" sz="1600" b="1" dirty="0"/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35773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BF07B44-48C2-4572-9F4D-16FEF28F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6" y="397053"/>
            <a:ext cx="4941727" cy="6141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0B6489-E551-9082-8673-7D7E1330B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55" y="2965027"/>
            <a:ext cx="7638095" cy="1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6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256" y="1925753"/>
            <a:ext cx="6928375" cy="4613160"/>
          </a:xfrm>
        </p:spPr>
        <p:txBody>
          <a:bodyPr>
            <a:normAutofit/>
          </a:bodyPr>
          <a:lstStyle/>
          <a:p>
            <a:r>
              <a:rPr lang="en-US" sz="2400" dirty="0"/>
              <a:t>This Estes Model Rocket has </a:t>
            </a:r>
            <a:r>
              <a:rPr lang="en-US" sz="2400" u="sng" dirty="0"/>
              <a:t>two</a:t>
            </a:r>
            <a:r>
              <a:rPr lang="en-US" sz="2400" dirty="0"/>
              <a:t> stages, with </a:t>
            </a:r>
            <a:r>
              <a:rPr lang="en-US" sz="2400" b="1" dirty="0"/>
              <a:t>each</a:t>
            </a:r>
            <a:r>
              <a:rPr lang="en-US" sz="2400" dirty="0"/>
              <a:t> stage containing its </a:t>
            </a:r>
            <a:r>
              <a:rPr lang="en-US" sz="2400" i="1" dirty="0"/>
              <a:t>own</a:t>
            </a:r>
            <a:r>
              <a:rPr lang="en-US" sz="2400" dirty="0"/>
              <a:t> Estes F15 rocket motor</a:t>
            </a:r>
          </a:p>
          <a:p>
            <a:r>
              <a:rPr lang="en-US" sz="2400" dirty="0"/>
              <a:t>After the 1</a:t>
            </a:r>
            <a:r>
              <a:rPr lang="en-US" sz="2400" baseline="30000" dirty="0"/>
              <a:t>st</a:t>
            </a:r>
            <a:r>
              <a:rPr lang="en-US" sz="2400" dirty="0"/>
              <a:t> (booster) stage is ignited, the rocket will blast off and begin to rise using just the booster motor</a:t>
            </a:r>
          </a:p>
          <a:p>
            <a:r>
              <a:rPr lang="en-US" sz="2400" dirty="0"/>
              <a:t>After the 1</a:t>
            </a:r>
            <a:r>
              <a:rPr lang="en-US" sz="2400" baseline="30000" dirty="0"/>
              <a:t>st</a:t>
            </a:r>
            <a:r>
              <a:rPr lang="en-US" sz="2400" dirty="0"/>
              <a:t> stage motor burns out, the booster stage (with its spent motor) is ejected, the 2</a:t>
            </a:r>
            <a:r>
              <a:rPr lang="en-US" sz="2400" baseline="30000" dirty="0"/>
              <a:t>nd</a:t>
            </a:r>
            <a:r>
              <a:rPr lang="en-US" sz="2400" dirty="0"/>
              <a:t> stage F15 motor ignites, and the rocket continues to ascend</a:t>
            </a:r>
          </a:p>
          <a:p>
            <a:r>
              <a:rPr lang="en-US" sz="2400" dirty="0"/>
              <a:t>The 2</a:t>
            </a:r>
            <a:r>
              <a:rPr lang="en-US" sz="2400" baseline="30000" dirty="0"/>
              <a:t>nd</a:t>
            </a:r>
            <a:r>
              <a:rPr lang="en-US" sz="2400" dirty="0"/>
              <a:t> stage and its motor remain part of the rocket throughout the duration of the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D1B58-AFD9-3645-0BEF-574C27D7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5" y="1480594"/>
            <a:ext cx="1457143" cy="480952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C86FF5-6928-E95D-37B1-6CA5B057AE30}"/>
              </a:ext>
            </a:extLst>
          </p:cNvPr>
          <p:cNvGrpSpPr/>
          <p:nvPr/>
        </p:nvGrpSpPr>
        <p:grpSpPr>
          <a:xfrm>
            <a:off x="1577537" y="5282360"/>
            <a:ext cx="369332" cy="982413"/>
            <a:chOff x="1577537" y="5282360"/>
            <a:chExt cx="369332" cy="9824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E182EA-1668-5961-3D8F-4994B0ACC30A}"/>
                </a:ext>
              </a:extLst>
            </p:cNvPr>
            <p:cNvSpPr txBox="1"/>
            <p:nvPr/>
          </p:nvSpPr>
          <p:spPr>
            <a:xfrm rot="16200000">
              <a:off x="1270996" y="5588901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1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CEE563-014E-80BB-C84E-E5334EC94047}"/>
                </a:ext>
              </a:extLst>
            </p:cNvPr>
            <p:cNvCxnSpPr/>
            <p:nvPr/>
          </p:nvCxnSpPr>
          <p:spPr>
            <a:xfrm flipV="1">
              <a:off x="1629958" y="5365488"/>
              <a:ext cx="0" cy="816158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3C7A06-C5A7-F18B-BDFB-A9998831CDAD}"/>
              </a:ext>
            </a:extLst>
          </p:cNvPr>
          <p:cNvGrpSpPr/>
          <p:nvPr/>
        </p:nvGrpSpPr>
        <p:grpSpPr>
          <a:xfrm>
            <a:off x="1629923" y="2856046"/>
            <a:ext cx="400258" cy="2499570"/>
            <a:chOff x="1577536" y="3682076"/>
            <a:chExt cx="400258" cy="24995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F70241-78F9-EC70-C580-B35D5BCC5D21}"/>
                </a:ext>
              </a:extLst>
            </p:cNvPr>
            <p:cNvSpPr txBox="1"/>
            <p:nvPr/>
          </p:nvSpPr>
          <p:spPr>
            <a:xfrm rot="16200000">
              <a:off x="1301921" y="4747194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CCADD2-29A5-A08A-C68F-F8052FB5F7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536" y="3682076"/>
              <a:ext cx="0" cy="249957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20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256" y="1925753"/>
            <a:ext cx="6928375" cy="4613160"/>
          </a:xfrm>
        </p:spPr>
        <p:txBody>
          <a:bodyPr>
            <a:normAutofit/>
          </a:bodyPr>
          <a:lstStyle/>
          <a:p>
            <a:r>
              <a:rPr lang="en-US" sz="2400" dirty="0"/>
              <a:t>The Stage 1 booster has a mass of 0.0519 kg (not including its F15 motor)</a:t>
            </a:r>
          </a:p>
          <a:p>
            <a:r>
              <a:rPr lang="en-US" sz="2400" dirty="0"/>
              <a:t>The Stage 2 main rocket has a mass of 0.1729 kg (not including its F15 motor)</a:t>
            </a:r>
          </a:p>
          <a:p>
            <a:r>
              <a:rPr lang="en-US" sz="2400" dirty="0"/>
              <a:t>An Estes F15 rocket motor has a mass of 0.101 kg, generates a thrust of 17.2 Newtons, and burns for 1.6 seconds</a:t>
            </a:r>
          </a:p>
          <a:p>
            <a:r>
              <a:rPr lang="en-US" sz="2400" dirty="0"/>
              <a:t>For this simulation, we will assume the thrust of a motor is constant throughout its burn, assume there is no delay between the ejection of the booster and the ignition of the Stage 2 motor, and ignore air friction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D1B58-AFD9-3645-0BEF-574C27D7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5" y="1480594"/>
            <a:ext cx="1457143" cy="480952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C86FF5-6928-E95D-37B1-6CA5B057AE30}"/>
              </a:ext>
            </a:extLst>
          </p:cNvPr>
          <p:cNvGrpSpPr/>
          <p:nvPr/>
        </p:nvGrpSpPr>
        <p:grpSpPr>
          <a:xfrm>
            <a:off x="1577537" y="5282360"/>
            <a:ext cx="369332" cy="982413"/>
            <a:chOff x="1577537" y="5282360"/>
            <a:chExt cx="369332" cy="9824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E182EA-1668-5961-3D8F-4994B0ACC30A}"/>
                </a:ext>
              </a:extLst>
            </p:cNvPr>
            <p:cNvSpPr txBox="1"/>
            <p:nvPr/>
          </p:nvSpPr>
          <p:spPr>
            <a:xfrm rot="16200000">
              <a:off x="1270996" y="5588901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1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CEE563-014E-80BB-C84E-E5334EC94047}"/>
                </a:ext>
              </a:extLst>
            </p:cNvPr>
            <p:cNvCxnSpPr/>
            <p:nvPr/>
          </p:nvCxnSpPr>
          <p:spPr>
            <a:xfrm flipV="1">
              <a:off x="1629958" y="5365488"/>
              <a:ext cx="0" cy="816158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3C7A06-C5A7-F18B-BDFB-A9998831CDAD}"/>
              </a:ext>
            </a:extLst>
          </p:cNvPr>
          <p:cNvGrpSpPr/>
          <p:nvPr/>
        </p:nvGrpSpPr>
        <p:grpSpPr>
          <a:xfrm>
            <a:off x="1629923" y="2856046"/>
            <a:ext cx="400258" cy="2499570"/>
            <a:chOff x="1577536" y="3682076"/>
            <a:chExt cx="400258" cy="24995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F70241-78F9-EC70-C580-B35D5BCC5D21}"/>
                </a:ext>
              </a:extLst>
            </p:cNvPr>
            <p:cNvSpPr txBox="1"/>
            <p:nvPr/>
          </p:nvSpPr>
          <p:spPr>
            <a:xfrm rot="16200000">
              <a:off x="1301921" y="4747194"/>
              <a:ext cx="982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Stage 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CCADD2-29A5-A08A-C68F-F8052FB5F7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7536" y="3682076"/>
              <a:ext cx="0" cy="249957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340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Estes Model Rocket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8208052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must model the trajectory of the rocket over the first </a:t>
                </a:r>
                <a:r>
                  <a:rPr lang="en-US" sz="2400" b="1" dirty="0"/>
                  <a:t>four</a:t>
                </a:r>
                <a:r>
                  <a:rPr lang="en-US" sz="2400" dirty="0"/>
                  <a:t> seconds of its flight: from liftoff to booster separation and into its unpowered glide phase</a:t>
                </a:r>
              </a:p>
              <a:p>
                <a:r>
                  <a:rPr lang="en-US" sz="2400" dirty="0"/>
                  <a:t>We want to calculate the rocket’s expected velocity (mph) and altitude (feet) over time (seconds) and determine its average speed and maximum height through </a:t>
                </a:r>
                <a:r>
                  <a:rPr lang="en-US" sz="2400" b="1" dirty="0"/>
                  <a:t>four</a:t>
                </a:r>
                <a:r>
                  <a:rPr lang="en-US" sz="2400" dirty="0"/>
                  <a:t> seconds</a:t>
                </a:r>
              </a:p>
              <a:p>
                <a:r>
                  <a:rPr lang="en-US" sz="2400" dirty="0"/>
                  <a:t>We will assume the mass of each motor reduces linearly throughout its burn (100% of mass at ignition and 0% of mass at moment of burnout)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force of gravity resisting the rocket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8208052" cy="4667249"/>
              </a:xfrm>
              <a:blipFill>
                <a:blip r:embed="rId2"/>
                <a:stretch>
                  <a:fillRect l="-965" t="-1828" r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FE49D-34A0-5D00-57C5-4BBDD59E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96" y="431357"/>
            <a:ext cx="1792908" cy="11930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760383-CBA3-82F3-CEE9-0D4FE846699F}"/>
              </a:ext>
            </a:extLst>
          </p:cNvPr>
          <p:cNvGrpSpPr/>
          <p:nvPr/>
        </p:nvGrpSpPr>
        <p:grpSpPr>
          <a:xfrm>
            <a:off x="903065" y="5689821"/>
            <a:ext cx="2314067" cy="743167"/>
            <a:chOff x="691468" y="4631838"/>
            <a:chExt cx="2314067" cy="74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DABE27-F812-7E60-63F8-785CE1EE0906}"/>
                    </a:ext>
                  </a:extLst>
                </p:cNvPr>
                <p:cNvSpPr txBox="1"/>
                <p:nvPr/>
              </p:nvSpPr>
              <p:spPr>
                <a:xfrm>
                  <a:off x="691468" y="4892792"/>
                  <a:ext cx="168475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𝑀𝑎𝑠𝑠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𝐸𝑎𝑟𝑡h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DABE27-F812-7E60-63F8-785CE1EE09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68" y="4892792"/>
                  <a:ext cx="1684756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805" r="-1444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E385B9-0AEB-DF10-DDA7-6658B900D96A}"/>
                    </a:ext>
                  </a:extLst>
                </p:cNvPr>
                <p:cNvSpPr txBox="1"/>
                <p:nvPr/>
              </p:nvSpPr>
              <p:spPr>
                <a:xfrm>
                  <a:off x="819937" y="5159561"/>
                  <a:ext cx="17071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𝑅𝑎𝑑𝑖𝑢𝑠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𝐸𝑎𝑟𝑡h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AE385B9-0AEB-DF10-DDA7-6658B900D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37" y="5159561"/>
                  <a:ext cx="170719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786" r="-1786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BDC072F-F73E-AFFC-C1C3-FC24A22791EA}"/>
                    </a:ext>
                  </a:extLst>
                </p:cNvPr>
                <p:cNvSpPr txBox="1"/>
                <p:nvPr/>
              </p:nvSpPr>
              <p:spPr>
                <a:xfrm>
                  <a:off x="819937" y="4631838"/>
                  <a:ext cx="21855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𝐺𝑟𝑎𝑣𝑖𝑡𝑎𝑡𝑖𝑛𝑎𝑙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BDC072F-F73E-AFFC-C1C3-FC24A2279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937" y="4631838"/>
                  <a:ext cx="218559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393" r="-836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B01CA0-885F-E052-4263-6F7A5E07778A}"/>
              </a:ext>
            </a:extLst>
          </p:cNvPr>
          <p:cNvGrpSpPr/>
          <p:nvPr/>
        </p:nvGrpSpPr>
        <p:grpSpPr>
          <a:xfrm>
            <a:off x="6303195" y="5712576"/>
            <a:ext cx="1809271" cy="476398"/>
            <a:chOff x="6395693" y="4631838"/>
            <a:chExt cx="1809271" cy="4763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91D1C9-B5AD-A715-E131-9C0FE336C99A}"/>
                    </a:ext>
                  </a:extLst>
                </p:cNvPr>
                <p:cNvSpPr txBox="1"/>
                <p:nvPr/>
              </p:nvSpPr>
              <p:spPr>
                <a:xfrm>
                  <a:off x="6395693" y="4631838"/>
                  <a:ext cx="165981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𝑀𝑎𝑠𝑠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𝑟𝑜𝑐𝑘𝑒𝑡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991D1C9-B5AD-A715-E131-9C0FE336C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5693" y="4631838"/>
                  <a:ext cx="1659813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103" r="-1471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9EF5001-91F5-8283-7120-C4E91CA2A6B3}"/>
                    </a:ext>
                  </a:extLst>
                </p:cNvPr>
                <p:cNvSpPr txBox="1"/>
                <p:nvPr/>
              </p:nvSpPr>
              <p:spPr>
                <a:xfrm>
                  <a:off x="6456280" y="4892792"/>
                  <a:ext cx="174868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𝑟𝑜𝑐𝑘𝑒𝑡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9EF5001-91F5-8283-7120-C4E91CA2A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6280" y="4892792"/>
                  <a:ext cx="174868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091" r="-104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26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1CA55-BC41-56CE-2AE8-3EAC194DA8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14857" y="1764632"/>
            <a:ext cx="5314286" cy="40233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C352AC-BB2A-9A0F-7E8D-DD0829C3EE80}"/>
              </a:ext>
            </a:extLst>
          </p:cNvPr>
          <p:cNvGrpSpPr/>
          <p:nvPr/>
        </p:nvGrpSpPr>
        <p:grpSpPr>
          <a:xfrm>
            <a:off x="4765019" y="3209086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EAF135-D849-5BE3-3856-84DBC10CD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D6A04A-324A-18C7-3EDC-20B84640B5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EF201D-6BE3-D32F-7A1D-6289345236A8}"/>
              </a:ext>
            </a:extLst>
          </p:cNvPr>
          <p:cNvGrpSpPr/>
          <p:nvPr/>
        </p:nvGrpSpPr>
        <p:grpSpPr>
          <a:xfrm>
            <a:off x="5180656" y="4221514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01EF5B-0521-09FC-A956-BEBD80DE0E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883815-B684-4651-2247-FAED2565E3A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A6EE8B-599C-77C5-2402-4CB24D15501E}"/>
              </a:ext>
            </a:extLst>
          </p:cNvPr>
          <p:cNvGrpSpPr/>
          <p:nvPr/>
        </p:nvGrpSpPr>
        <p:grpSpPr>
          <a:xfrm>
            <a:off x="6790302" y="5245300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E4CDDA-AC9F-CD15-DC34-F2A27200A21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AF6EC97-D04C-80F7-4B64-046DF941C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44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0B6B9AA-5BF8-B9C4-4091-15F605AC55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0" y="1533762"/>
            <a:ext cx="7400000" cy="37904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396CDE-8ACF-9E7E-F448-C53845947B89}"/>
              </a:ext>
            </a:extLst>
          </p:cNvPr>
          <p:cNvGrpSpPr/>
          <p:nvPr/>
        </p:nvGrpSpPr>
        <p:grpSpPr>
          <a:xfrm>
            <a:off x="3814782" y="1978420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0A95A3D-BFE1-3F76-367E-CCEE4FF42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A2DB33-0976-F0B8-31B1-07E9D89226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5AAC150-43E2-D4EE-50A5-F34C82469E60}"/>
              </a:ext>
            </a:extLst>
          </p:cNvPr>
          <p:cNvGrpSpPr/>
          <p:nvPr/>
        </p:nvGrpSpPr>
        <p:grpSpPr>
          <a:xfrm>
            <a:off x="3678301" y="220102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819B4F2-B1E4-E9CE-294A-16B246024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71FED-BE8F-4260-B835-73DB4BC5467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6A2280-2E56-55BF-6F09-9DEEAAF4213B}"/>
              </a:ext>
            </a:extLst>
          </p:cNvPr>
          <p:cNvGrpSpPr/>
          <p:nvPr/>
        </p:nvGrpSpPr>
        <p:grpSpPr>
          <a:xfrm>
            <a:off x="2172957" y="243103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B43E6-660B-3105-85E2-4B1F69560D0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C747D1-1380-9765-92BE-3FC7FE013A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42B0CD-7302-6F62-D4E0-AB17635BC721}"/>
              </a:ext>
            </a:extLst>
          </p:cNvPr>
          <p:cNvSpPr txBox="1"/>
          <p:nvPr/>
        </p:nvSpPr>
        <p:spPr>
          <a:xfrm>
            <a:off x="5000189" y="1970373"/>
            <a:ext cx="31134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Once the elapsed time since liftoff exceeds the burn time of both motors, there is no longer any thrust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F5579-5D97-A6BA-4529-7F21F6E288A2}"/>
              </a:ext>
            </a:extLst>
          </p:cNvPr>
          <p:cNvGrpSpPr/>
          <p:nvPr/>
        </p:nvGrpSpPr>
        <p:grpSpPr>
          <a:xfrm>
            <a:off x="3530044" y="359491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CB4038-0A3C-6A63-4E7F-6A0A5EF0E5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A306E2-D6F2-ADC5-8E6B-B33EC05F8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0B96B3-F184-EA28-F7A8-89ADC23CE97A}"/>
              </a:ext>
            </a:extLst>
          </p:cNvPr>
          <p:cNvGrpSpPr/>
          <p:nvPr/>
        </p:nvGrpSpPr>
        <p:grpSpPr>
          <a:xfrm>
            <a:off x="7836879" y="3814811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5EE637-A115-6877-F669-F0AD7ABFE36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08BED1-00C1-FD8A-DEB7-AA3B741A46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AB5FF72-03A2-CDD7-51F5-897FD22ACA19}"/>
              </a:ext>
            </a:extLst>
          </p:cNvPr>
          <p:cNvSpPr/>
          <p:nvPr/>
        </p:nvSpPr>
        <p:spPr>
          <a:xfrm>
            <a:off x="4250531" y="3870025"/>
            <a:ext cx="3531842" cy="2532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C53958-C4AC-7AB5-BF44-0E88358F4373}"/>
              </a:ext>
            </a:extLst>
          </p:cNvPr>
          <p:cNvGrpSpPr/>
          <p:nvPr/>
        </p:nvGrpSpPr>
        <p:grpSpPr>
          <a:xfrm>
            <a:off x="7344410" y="4055308"/>
            <a:ext cx="1076632" cy="369332"/>
            <a:chOff x="2157212" y="5373058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2677D9-2E81-8D2F-23CF-265E9FA85885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CFD5D5-0814-3D2A-CC79-EA69E687B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963956-8917-894E-180D-90E83C40B91E}"/>
              </a:ext>
            </a:extLst>
          </p:cNvPr>
          <p:cNvGrpSpPr/>
          <p:nvPr/>
        </p:nvGrpSpPr>
        <p:grpSpPr>
          <a:xfrm>
            <a:off x="3916254" y="4270414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7C112C-C2D7-2500-09B8-A7DA3041037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E30E3B4-D50E-A927-6CB3-F0F286311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D40FFCD-2A03-A544-E7C5-D7AA7086D4AD}"/>
              </a:ext>
            </a:extLst>
          </p:cNvPr>
          <p:cNvSpPr/>
          <p:nvPr/>
        </p:nvSpPr>
        <p:spPr>
          <a:xfrm>
            <a:off x="4250531" y="4555599"/>
            <a:ext cx="3915300" cy="2532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062880-230B-3A41-BEB0-3A948CE8FA7F}"/>
              </a:ext>
            </a:extLst>
          </p:cNvPr>
          <p:cNvGrpSpPr/>
          <p:nvPr/>
        </p:nvGrpSpPr>
        <p:grpSpPr>
          <a:xfrm>
            <a:off x="4735394" y="4729442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07F0B8-F87D-97D6-78EB-2941C706C5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5288E1C-E06F-66F1-5540-E8F162A7A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27D7E0-BFAC-3D0E-C81B-C8B34782E8F3}"/>
              </a:ext>
            </a:extLst>
          </p:cNvPr>
          <p:cNvGrpSpPr/>
          <p:nvPr/>
        </p:nvGrpSpPr>
        <p:grpSpPr>
          <a:xfrm>
            <a:off x="3106186" y="4951893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643B64-B54A-3C2D-7BA9-8D2D80508C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61F478F-31FD-1D2E-1132-FF8AF307D2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80E3EB4-4EE1-D463-0457-EAFD0B53D48B}"/>
              </a:ext>
            </a:extLst>
          </p:cNvPr>
          <p:cNvSpPr txBox="1"/>
          <p:nvPr/>
        </p:nvSpPr>
        <p:spPr>
          <a:xfrm>
            <a:off x="4124334" y="4969200"/>
            <a:ext cx="4167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2</a:t>
            </a:r>
            <a:r>
              <a:rPr lang="en-US" sz="1400" baseline="30000" dirty="0">
                <a:solidFill>
                  <a:srgbClr val="FFFF00"/>
                </a:solidFill>
              </a:rPr>
              <a:t>nd</a:t>
            </a:r>
            <a:r>
              <a:rPr lang="en-US" sz="1400" dirty="0">
                <a:solidFill>
                  <a:srgbClr val="FFFF00"/>
                </a:solidFill>
              </a:rPr>
              <a:t> Stage Motor has no mass from unburnt fuel</a:t>
            </a:r>
          </a:p>
        </p:txBody>
      </p:sp>
    </p:spTree>
    <p:extLst>
      <p:ext uri="{BB962C8B-B14F-4D97-AF65-F5344CB8AC3E}">
        <p14:creationId xmlns:p14="http://schemas.microsoft.com/office/powerpoint/2010/main" val="17889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3" grpId="0" animBg="1"/>
      <p:bldP spid="43" grpId="0" animBg="1"/>
      <p:bldP spid="5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98676-C85E-0371-FC9B-98E221635F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30" y="1288186"/>
            <a:ext cx="5726740" cy="54332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48DFCF-7043-308B-B5CC-9208BEBDE756}"/>
              </a:ext>
            </a:extLst>
          </p:cNvPr>
          <p:cNvGrpSpPr/>
          <p:nvPr/>
        </p:nvGrpSpPr>
        <p:grpSpPr>
          <a:xfrm>
            <a:off x="4183127" y="1261244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C1BC553-7CCD-4F78-3901-0BE2D91A42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076F99-9F01-CAA2-07B4-AC7921EE19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2B8900-DEC7-EC45-FD50-C16D0CC2F7E7}"/>
              </a:ext>
            </a:extLst>
          </p:cNvPr>
          <p:cNvGrpSpPr/>
          <p:nvPr/>
        </p:nvGrpSpPr>
        <p:grpSpPr>
          <a:xfrm>
            <a:off x="3848146" y="1472852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F63D01-A641-8AD1-0C3E-0B0BE9EDE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4C5848-287C-7B78-72B4-5C303053790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F742CB-36FC-7DAE-F5D7-0E70E9D27DCA}"/>
              </a:ext>
            </a:extLst>
          </p:cNvPr>
          <p:cNvGrpSpPr/>
          <p:nvPr/>
        </p:nvGrpSpPr>
        <p:grpSpPr>
          <a:xfrm>
            <a:off x="4228469" y="1692018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35F7B3-2394-8522-5B62-296407F487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7833B9-A8ED-B2D3-904F-B64E2843C9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4EE3C1B-ED3B-02E2-36CB-3686F4CA142B}"/>
              </a:ext>
            </a:extLst>
          </p:cNvPr>
          <p:cNvSpPr/>
          <p:nvPr/>
        </p:nvSpPr>
        <p:spPr>
          <a:xfrm>
            <a:off x="2637402" y="1352551"/>
            <a:ext cx="143583" cy="200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754194-D9F5-9351-8AFF-2CEDE8E59142}"/>
              </a:ext>
            </a:extLst>
          </p:cNvPr>
          <p:cNvSpPr/>
          <p:nvPr/>
        </p:nvSpPr>
        <p:spPr>
          <a:xfrm>
            <a:off x="3958192" y="1777162"/>
            <a:ext cx="143583" cy="200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61F730-826A-F8F8-39D8-42153FE97BF1}"/>
              </a:ext>
            </a:extLst>
          </p:cNvPr>
          <p:cNvGrpSpPr/>
          <p:nvPr/>
        </p:nvGrpSpPr>
        <p:grpSpPr>
          <a:xfrm>
            <a:off x="4405152" y="1906912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524AAB-E338-DC33-D566-68B8F2979B7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FF5B11B-49BA-AB2C-1F5B-3F3155998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06F141-296A-3E3E-E3F5-387943CDB17B}"/>
              </a:ext>
            </a:extLst>
          </p:cNvPr>
          <p:cNvGrpSpPr/>
          <p:nvPr/>
        </p:nvGrpSpPr>
        <p:grpSpPr>
          <a:xfrm>
            <a:off x="5386668" y="2115730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303660-ECBF-F6B5-E3A0-4C5C8874D86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128F29D-34AA-0BE3-29B2-40329A9E59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0D8E0C-C403-D37C-D29F-75042371D1F4}"/>
                  </a:ext>
                </a:extLst>
              </p:cNvPr>
              <p:cNvSpPr txBox="1"/>
              <p:nvPr/>
            </p:nvSpPr>
            <p:spPr>
              <a:xfrm>
                <a:off x="6279345" y="2381962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40D8E0C-C403-D37C-D29F-75042371D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345" y="2381962"/>
                <a:ext cx="832216" cy="276999"/>
              </a:xfrm>
              <a:prstGeom prst="rect">
                <a:avLst/>
              </a:prstGeom>
              <a:blipFill>
                <a:blip r:embed="rId4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33CF6ED3-1B4A-5B5F-6510-D55A38AB9444}"/>
              </a:ext>
            </a:extLst>
          </p:cNvPr>
          <p:cNvGrpSpPr/>
          <p:nvPr/>
        </p:nvGrpSpPr>
        <p:grpSpPr>
          <a:xfrm>
            <a:off x="5050094" y="2335796"/>
            <a:ext cx="1076632" cy="369332"/>
            <a:chOff x="2157212" y="5373058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9BA41C2-F20A-D505-D819-E3610DE1718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132D595-CF51-258C-BB95-35973170D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C756EB-0859-FD18-3CF7-121BEDFE680B}"/>
              </a:ext>
            </a:extLst>
          </p:cNvPr>
          <p:cNvGrpSpPr/>
          <p:nvPr/>
        </p:nvGrpSpPr>
        <p:grpSpPr>
          <a:xfrm>
            <a:off x="2839672" y="2528019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5123C2-745C-374C-5148-79D5BE50FE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7E2756F-9BD7-2163-C51B-C652E0411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E5041E4-E21E-767B-EAAC-F9BFFEF5E9B2}"/>
                  </a:ext>
                </a:extLst>
              </p:cNvPr>
              <p:cNvSpPr txBox="1"/>
              <p:nvPr/>
            </p:nvSpPr>
            <p:spPr>
              <a:xfrm>
                <a:off x="3953661" y="2580579"/>
                <a:ext cx="6884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E5041E4-E21E-767B-EAAC-F9BFFEF5E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61" y="2580579"/>
                <a:ext cx="688457" cy="276999"/>
              </a:xfrm>
              <a:prstGeom prst="rect">
                <a:avLst/>
              </a:prstGeom>
              <a:blipFill>
                <a:blip r:embed="rId5"/>
                <a:stretch>
                  <a:fillRect l="-4425" r="-619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FEA9E83A-1880-3708-F561-D8ACF7C04E69}"/>
              </a:ext>
            </a:extLst>
          </p:cNvPr>
          <p:cNvGrpSpPr/>
          <p:nvPr/>
        </p:nvGrpSpPr>
        <p:grpSpPr>
          <a:xfrm>
            <a:off x="3499224" y="2755643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142C4E2-6671-6C7A-4F89-AB77D0EAB03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844F653-2AD9-0BA0-9D08-D383C5BB0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1F5EF74-28A9-8589-DD7B-D4348C815B6C}"/>
              </a:ext>
            </a:extLst>
          </p:cNvPr>
          <p:cNvSpPr txBox="1"/>
          <p:nvPr/>
        </p:nvSpPr>
        <p:spPr>
          <a:xfrm>
            <a:off x="5594740" y="1438611"/>
            <a:ext cx="1334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v = velocity</a:t>
            </a:r>
          </a:p>
          <a:p>
            <a:r>
              <a:rPr lang="en-US" sz="1400" dirty="0">
                <a:solidFill>
                  <a:srgbClr val="FFFF00"/>
                </a:solidFill>
              </a:rPr>
              <a:t>h = height (alt)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2B98A4-EF1F-C272-DB6C-CA778105EBE4}"/>
              </a:ext>
            </a:extLst>
          </p:cNvPr>
          <p:cNvSpPr/>
          <p:nvPr/>
        </p:nvSpPr>
        <p:spPr>
          <a:xfrm>
            <a:off x="4133940" y="1996160"/>
            <a:ext cx="143583" cy="200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1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55" grpId="0"/>
      <p:bldP spid="62" grpId="0"/>
      <p:bldP spid="66" grpId="0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98676-C85E-0371-FC9B-98E221635F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630" y="1288186"/>
            <a:ext cx="5726740" cy="54332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935B1D-6D74-FFA2-D179-FBB8F0CF1812}"/>
              </a:ext>
            </a:extLst>
          </p:cNvPr>
          <p:cNvGrpSpPr/>
          <p:nvPr/>
        </p:nvGrpSpPr>
        <p:grpSpPr>
          <a:xfrm>
            <a:off x="4901046" y="391036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C01A75F-25C3-F074-91C3-97A85A049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AC94DB-8139-89C2-E246-182502AC07C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C8A88A-8FBC-937A-B667-CA105E91F095}"/>
              </a:ext>
            </a:extLst>
          </p:cNvPr>
          <p:cNvGrpSpPr/>
          <p:nvPr/>
        </p:nvGrpSpPr>
        <p:grpSpPr>
          <a:xfrm>
            <a:off x="5055904" y="470425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0ADA00-B26D-4941-C0CD-640CF8F33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CF1BD3-7FB9-ADD2-A066-ED22C1EBF91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B33317-3BAB-0AF6-979E-7AA8F47CA8F4}"/>
              </a:ext>
            </a:extLst>
          </p:cNvPr>
          <p:cNvGrpSpPr/>
          <p:nvPr/>
        </p:nvGrpSpPr>
        <p:grpSpPr>
          <a:xfrm>
            <a:off x="7402575" y="531059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AD88FB-BDCB-0A7A-66CD-146A808C07E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DEDE892-FB43-BE70-EAF4-1C9514EC0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533E4A-77CE-0607-EF1B-FB04A93CA76F}"/>
              </a:ext>
            </a:extLst>
          </p:cNvPr>
          <p:cNvGrpSpPr/>
          <p:nvPr/>
        </p:nvGrpSpPr>
        <p:grpSpPr>
          <a:xfrm>
            <a:off x="3298956" y="5623531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64A6DC-50F4-127B-5FA8-14B8E8623D3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379215E-7A90-030A-50A4-C205C4218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DBE1FC-3DEA-BA22-A4BC-DF9518C3F6AD}"/>
              </a:ext>
            </a:extLst>
          </p:cNvPr>
          <p:cNvGrpSpPr/>
          <p:nvPr/>
        </p:nvGrpSpPr>
        <p:grpSpPr>
          <a:xfrm>
            <a:off x="4984173" y="6259811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3A9D82-18D3-1DCD-98A4-E524931CFF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044099C-1AD7-4DCC-FD1F-6156D3FA9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960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35135-A04C-4353-69CC-09C1BF377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EF37-8EF6-ACED-BED8-04DDDEA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35A11-D2A9-95D4-47FE-8F0DB510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83D4B-1CF4-00A7-E971-21AB66E958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809" y="1962333"/>
            <a:ext cx="6152381" cy="29333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2EAB86C-1FBB-0AC0-06E2-24530C41E959}"/>
              </a:ext>
            </a:extLst>
          </p:cNvPr>
          <p:cNvGrpSpPr/>
          <p:nvPr/>
        </p:nvGrpSpPr>
        <p:grpSpPr>
          <a:xfrm>
            <a:off x="2927639" y="386266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911D7A-D16C-7C58-FB7C-E3C1B7CD24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91D7BE-A6DC-28CA-BB10-F4E3C40E54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A1EFF0C-42E1-AA73-230B-EC71DDD886B3}"/>
              </a:ext>
            </a:extLst>
          </p:cNvPr>
          <p:cNvSpPr/>
          <p:nvPr/>
        </p:nvSpPr>
        <p:spPr>
          <a:xfrm>
            <a:off x="1701966" y="2475864"/>
            <a:ext cx="5846597" cy="2673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440646-BF1D-48CB-7445-B13375D4BE57}"/>
              </a:ext>
            </a:extLst>
          </p:cNvPr>
          <p:cNvSpPr/>
          <p:nvPr/>
        </p:nvSpPr>
        <p:spPr>
          <a:xfrm>
            <a:off x="1701966" y="2762213"/>
            <a:ext cx="3624013" cy="31282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FA5578-D60F-6B10-C644-7717FA80892E}"/>
              </a:ext>
            </a:extLst>
          </p:cNvPr>
          <p:cNvGrpSpPr/>
          <p:nvPr/>
        </p:nvGrpSpPr>
        <p:grpSpPr>
          <a:xfrm>
            <a:off x="2927639" y="409414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35F03B-9166-0D6A-028A-AF7E321A5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B9BCEC-20B7-D696-6108-BE8D6C2555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CA1F85-A98F-6DF3-AE8F-6166A91DBCAE}"/>
              </a:ext>
            </a:extLst>
          </p:cNvPr>
          <p:cNvGrpSpPr/>
          <p:nvPr/>
        </p:nvGrpSpPr>
        <p:grpSpPr>
          <a:xfrm>
            <a:off x="5612344" y="4554612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B2FD07-06D3-2279-D779-74AF3B77D4A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A0C7769-6828-1E39-F1AA-AF98ADC9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F70110E-09B7-F8E8-B8E2-7740F5A0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703" y="3787913"/>
            <a:ext cx="1247619" cy="1838095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8A3E7D5-54EE-F491-D0A4-127F72A6591D}"/>
              </a:ext>
            </a:extLst>
          </p:cNvPr>
          <p:cNvSpPr/>
          <p:nvPr/>
        </p:nvSpPr>
        <p:spPr>
          <a:xfrm>
            <a:off x="7651365" y="4161255"/>
            <a:ext cx="517242" cy="25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90723-6672-4924-C5EF-DAE453A31B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238" y="1545876"/>
            <a:ext cx="6009524" cy="429523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032B247-72E6-DE6B-7714-5C9A4450905A}"/>
              </a:ext>
            </a:extLst>
          </p:cNvPr>
          <p:cNvGrpSpPr/>
          <p:nvPr/>
        </p:nvGrpSpPr>
        <p:grpSpPr>
          <a:xfrm>
            <a:off x="4054650" y="205308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98C1E6D-964C-C944-DF73-0BF9E2CB9E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21D56E-A6D6-217C-2E08-40A7B3BF8B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C0E2EA-6080-A77B-CB43-29C24D21BB47}"/>
              </a:ext>
            </a:extLst>
          </p:cNvPr>
          <p:cNvGrpSpPr/>
          <p:nvPr/>
        </p:nvGrpSpPr>
        <p:grpSpPr>
          <a:xfrm>
            <a:off x="7467426" y="2512721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1AEA8E-6A4F-E449-D96C-BCAF1B50D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45ADD8-695A-2365-8573-887AA2E50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828367-5F45-D5A2-8C3B-61D21DB4FF80}"/>
              </a:ext>
            </a:extLst>
          </p:cNvPr>
          <p:cNvGrpSpPr/>
          <p:nvPr/>
        </p:nvGrpSpPr>
        <p:grpSpPr>
          <a:xfrm>
            <a:off x="4054650" y="366254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C20783-EBD3-80A3-4AA4-0490E03935A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B9D7AC4-0567-6E27-D00D-E8F8A31E2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318304-DE46-FEB1-A584-9AB41793270A}"/>
              </a:ext>
            </a:extLst>
          </p:cNvPr>
          <p:cNvGrpSpPr/>
          <p:nvPr/>
        </p:nvGrpSpPr>
        <p:grpSpPr>
          <a:xfrm>
            <a:off x="7467426" y="4119753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44A968-F91C-1EC6-F020-D98DC51C53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229493-5FA3-9877-26F7-7F69C6195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DE2D82-1E5D-6A78-684F-F72BFC43EE84}"/>
              </a:ext>
            </a:extLst>
          </p:cNvPr>
          <p:cNvGrpSpPr/>
          <p:nvPr/>
        </p:nvGrpSpPr>
        <p:grpSpPr>
          <a:xfrm>
            <a:off x="3427423" y="5259452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ED1F86-5EB4-68ED-D823-984968A2839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2C70D1E-18D0-02E4-C965-21AF106DDF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BC04041-A22C-23BF-7179-772F6EA0B923}"/>
              </a:ext>
            </a:extLst>
          </p:cNvPr>
          <p:cNvSpPr/>
          <p:nvPr/>
        </p:nvSpPr>
        <p:spPr>
          <a:xfrm>
            <a:off x="3244640" y="2138988"/>
            <a:ext cx="693174" cy="213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94C1BD-56E6-24B5-F9FF-0ADABFADCDD1}"/>
              </a:ext>
            </a:extLst>
          </p:cNvPr>
          <p:cNvSpPr/>
          <p:nvPr/>
        </p:nvSpPr>
        <p:spPr>
          <a:xfrm>
            <a:off x="3244640" y="3740366"/>
            <a:ext cx="693174" cy="213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estes_rocket.py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E3096-2CA0-21B4-5A9D-26D15527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15" y="1628497"/>
            <a:ext cx="8410969" cy="391168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A36801-05C3-FF42-266D-65CBD1CC799D}"/>
              </a:ext>
            </a:extLst>
          </p:cNvPr>
          <p:cNvCxnSpPr/>
          <p:nvPr/>
        </p:nvCxnSpPr>
        <p:spPr>
          <a:xfrm>
            <a:off x="2388020" y="4126136"/>
            <a:ext cx="0" cy="937071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E83A86-5B52-578E-24BD-E8339266C453}"/>
              </a:ext>
            </a:extLst>
          </p:cNvPr>
          <p:cNvCxnSpPr>
            <a:cxnSpLocks/>
          </p:cNvCxnSpPr>
          <p:nvPr/>
        </p:nvCxnSpPr>
        <p:spPr>
          <a:xfrm>
            <a:off x="3679150" y="2594882"/>
            <a:ext cx="0" cy="246832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4D07EE-FEFB-3A8A-0596-A25042B6E23F}"/>
              </a:ext>
            </a:extLst>
          </p:cNvPr>
          <p:cNvCxnSpPr>
            <a:cxnSpLocks/>
          </p:cNvCxnSpPr>
          <p:nvPr/>
        </p:nvCxnSpPr>
        <p:spPr>
          <a:xfrm flipV="1">
            <a:off x="1130300" y="4073236"/>
            <a:ext cx="1257720" cy="7876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A385FF-3209-5CAB-F65B-DC89967E4BC9}"/>
              </a:ext>
            </a:extLst>
          </p:cNvPr>
          <p:cNvCxnSpPr>
            <a:cxnSpLocks/>
          </p:cNvCxnSpPr>
          <p:nvPr/>
        </p:nvCxnSpPr>
        <p:spPr>
          <a:xfrm flipV="1">
            <a:off x="2388020" y="2561350"/>
            <a:ext cx="1291129" cy="15118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545FE6-940E-9D76-366A-EDC4AC5A0CFA}"/>
              </a:ext>
            </a:extLst>
          </p:cNvPr>
          <p:cNvSpPr txBox="1"/>
          <p:nvPr/>
        </p:nvSpPr>
        <p:spPr>
          <a:xfrm rot="19736683">
            <a:off x="1123716" y="4180969"/>
            <a:ext cx="11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Non-linear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5072E-D6D5-73A6-D8D6-7276BAD3DAFE}"/>
              </a:ext>
            </a:extLst>
          </p:cNvPr>
          <p:cNvSpPr txBox="1"/>
          <p:nvPr/>
        </p:nvSpPr>
        <p:spPr>
          <a:xfrm rot="18586509">
            <a:off x="2374072" y="3040904"/>
            <a:ext cx="11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Non-linear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3C198C-B12B-47E8-9926-F1942E832CA3}"/>
              </a:ext>
            </a:extLst>
          </p:cNvPr>
          <p:cNvCxnSpPr>
            <a:cxnSpLocks/>
          </p:cNvCxnSpPr>
          <p:nvPr/>
        </p:nvCxnSpPr>
        <p:spPr>
          <a:xfrm>
            <a:off x="3679150" y="2561350"/>
            <a:ext cx="638056" cy="1103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4653CA-8672-7854-C62F-6BCF8E610282}"/>
              </a:ext>
            </a:extLst>
          </p:cNvPr>
          <p:cNvSpPr txBox="1"/>
          <p:nvPr/>
        </p:nvSpPr>
        <p:spPr>
          <a:xfrm rot="561500">
            <a:off x="3705058" y="2647299"/>
            <a:ext cx="754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B2097-4A44-9297-6B2D-3FD7B69F851D}"/>
              </a:ext>
            </a:extLst>
          </p:cNvPr>
          <p:cNvSpPr txBox="1"/>
          <p:nvPr/>
        </p:nvSpPr>
        <p:spPr>
          <a:xfrm>
            <a:off x="1550726" y="459994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20111-2CEB-9626-E6BF-01C189F44E56}"/>
              </a:ext>
            </a:extLst>
          </p:cNvPr>
          <p:cNvSpPr txBox="1"/>
          <p:nvPr/>
        </p:nvSpPr>
        <p:spPr>
          <a:xfrm>
            <a:off x="3103963" y="336541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070BA-504A-20CB-3D5B-F75EFFB32A5E}"/>
              </a:ext>
            </a:extLst>
          </p:cNvPr>
          <p:cNvSpPr txBox="1"/>
          <p:nvPr/>
        </p:nvSpPr>
        <p:spPr>
          <a:xfrm>
            <a:off x="3933748" y="280118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71AD0-1BAE-9E4C-EC97-53A7EC219BE1}"/>
              </a:ext>
            </a:extLst>
          </p:cNvPr>
          <p:cNvSpPr txBox="1"/>
          <p:nvPr/>
        </p:nvSpPr>
        <p:spPr>
          <a:xfrm>
            <a:off x="1150153" y="5626704"/>
            <a:ext cx="3168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Why is the slope </a:t>
            </a:r>
            <a:r>
              <a:rPr lang="en-US" i="1" dirty="0">
                <a:solidFill>
                  <a:srgbClr val="7030A0"/>
                </a:solidFill>
              </a:rPr>
              <a:t>greater</a:t>
            </a:r>
            <a:r>
              <a:rPr lang="en-US" dirty="0">
                <a:solidFill>
                  <a:srgbClr val="7030A0"/>
                </a:solidFill>
              </a:rPr>
              <a:t> in </a:t>
            </a:r>
            <a:r>
              <a:rPr lang="en-US" b="1" dirty="0">
                <a:solidFill>
                  <a:srgbClr val="7030A0"/>
                </a:solidFill>
              </a:rPr>
              <a:t>Phase 2 </a:t>
            </a:r>
            <a:r>
              <a:rPr lang="en-US" dirty="0">
                <a:solidFill>
                  <a:srgbClr val="7030A0"/>
                </a:solidFill>
              </a:rPr>
              <a:t>of the flight versus </a:t>
            </a:r>
            <a:r>
              <a:rPr lang="en-US" b="1" dirty="0">
                <a:solidFill>
                  <a:srgbClr val="7030A0"/>
                </a:solidFill>
              </a:rPr>
              <a:t>Phase 1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E9DD4-E911-5CBE-6AD1-85D848914569}"/>
              </a:ext>
            </a:extLst>
          </p:cNvPr>
          <p:cNvSpPr txBox="1"/>
          <p:nvPr/>
        </p:nvSpPr>
        <p:spPr>
          <a:xfrm>
            <a:off x="5354917" y="5626704"/>
            <a:ext cx="3168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Because of the </a:t>
            </a:r>
            <a:r>
              <a:rPr lang="en-US" b="1" dirty="0">
                <a:solidFill>
                  <a:srgbClr val="7030A0"/>
                </a:solidFill>
              </a:rPr>
              <a:t>non-linear</a:t>
            </a:r>
            <a:r>
              <a:rPr lang="en-US" dirty="0">
                <a:solidFill>
                  <a:srgbClr val="7030A0"/>
                </a:solidFill>
              </a:rPr>
              <a:t> jumps in thrust/impulse, no </a:t>
            </a:r>
            <a:r>
              <a:rPr lang="en-US" i="1" dirty="0">
                <a:solidFill>
                  <a:srgbClr val="7030A0"/>
                </a:solidFill>
              </a:rPr>
              <a:t>analytic</a:t>
            </a:r>
            <a:r>
              <a:rPr lang="en-US" dirty="0">
                <a:solidFill>
                  <a:srgbClr val="7030A0"/>
                </a:solidFill>
              </a:rPr>
              <a:t> solution </a:t>
            </a:r>
            <a:r>
              <a:rPr lang="en-US" u="sng" dirty="0">
                <a:solidFill>
                  <a:srgbClr val="7030A0"/>
                </a:solidFill>
              </a:rPr>
              <a:t>exists</a:t>
            </a:r>
          </a:p>
        </p:txBody>
      </p:sp>
    </p:spTree>
    <p:extLst>
      <p:ext uri="{BB962C8B-B14F-4D97-AF65-F5344CB8AC3E}">
        <p14:creationId xmlns:p14="http://schemas.microsoft.com/office/powerpoint/2010/main" val="124620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0" grpId="0"/>
      <p:bldP spid="2" grpId="0"/>
      <p:bldP spid="5" grpId="0"/>
      <p:bldP spid="6" grpId="0"/>
      <p:bldP spid="7" grpId="0"/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Topics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Part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3 of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208052" cy="466724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coupled </a:t>
            </a:r>
            <a:r>
              <a:rPr lang="en-US" sz="2400" i="1" dirty="0"/>
              <a:t>non-linear</a:t>
            </a:r>
            <a:r>
              <a:rPr lang="en-US" sz="2400" dirty="0"/>
              <a:t> ODEs to model </a:t>
            </a:r>
            <a:r>
              <a:rPr lang="en-US" sz="2400" b="1" dirty="0">
                <a:solidFill>
                  <a:srgbClr val="00B050"/>
                </a:solidFill>
              </a:rPr>
              <a:t>predator-prey</a:t>
            </a:r>
            <a:r>
              <a:rPr lang="en-US" sz="2400" dirty="0"/>
              <a:t> dynamics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Visualize the </a:t>
            </a:r>
            <a:r>
              <a:rPr lang="en-US" sz="2400" b="1" dirty="0"/>
              <a:t>S-I-R</a:t>
            </a:r>
            <a:r>
              <a:rPr lang="en-US" sz="2400" dirty="0"/>
              <a:t> compartment model used in </a:t>
            </a:r>
            <a:r>
              <a:rPr lang="en-US" sz="2400" b="1" dirty="0">
                <a:solidFill>
                  <a:srgbClr val="FF0000"/>
                </a:solidFill>
              </a:rPr>
              <a:t>epidemiology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model the spread over time of infectious disease across a population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the </a:t>
            </a:r>
            <a:r>
              <a:rPr lang="en-US" sz="2400" b="1" dirty="0">
                <a:solidFill>
                  <a:srgbClr val="0070C0"/>
                </a:solidFill>
              </a:rPr>
              <a:t>electrostatic field</a:t>
            </a:r>
            <a:r>
              <a:rPr lang="en-US" sz="2400" dirty="0"/>
              <a:t> around the </a:t>
            </a:r>
            <a:r>
              <a:rPr lang="en-US" sz="2400" b="1" dirty="0"/>
              <a:t>charged parallel plates</a:t>
            </a:r>
            <a:r>
              <a:rPr lang="en-US" sz="2400" dirty="0"/>
              <a:t> inside a capacitor where the surrounding </a:t>
            </a:r>
            <a:r>
              <a:rPr lang="en-US" sz="2400" i="1" dirty="0"/>
              <a:t>walls</a:t>
            </a:r>
            <a:r>
              <a:rPr lang="en-US" sz="2400" dirty="0"/>
              <a:t> are </a:t>
            </a:r>
            <a:r>
              <a:rPr lang="en-US" sz="2400" u="sng" dirty="0"/>
              <a:t>conductors</a:t>
            </a:r>
            <a:r>
              <a:rPr lang="en-US" sz="2400" dirty="0"/>
              <a:t> (fixed potential) or </a:t>
            </a:r>
            <a:r>
              <a:rPr lang="en-US" sz="2400" u="sng" dirty="0"/>
              <a:t>insulators</a:t>
            </a:r>
            <a:r>
              <a:rPr lang="en-US" sz="2400" dirty="0"/>
              <a:t> (fixed charge)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Numerically estimate solutions to the </a:t>
            </a:r>
            <a:r>
              <a:rPr lang="en-US" sz="2000" b="1" dirty="0">
                <a:solidFill>
                  <a:srgbClr val="7030A0"/>
                </a:solidFill>
              </a:rPr>
              <a:t>Laplace</a:t>
            </a:r>
            <a:r>
              <a:rPr lang="en-US" sz="2000" dirty="0"/>
              <a:t> 2</a:t>
            </a:r>
            <a:r>
              <a:rPr lang="en-US" sz="2000" baseline="30000" dirty="0"/>
              <a:t>nd</a:t>
            </a:r>
            <a:r>
              <a:rPr lang="en-US" sz="2000" dirty="0"/>
              <a:t> order partial differential equation using both </a:t>
            </a:r>
            <a:r>
              <a:rPr lang="en-US" sz="2000" b="1" dirty="0">
                <a:solidFill>
                  <a:srgbClr val="00B050"/>
                </a:solidFill>
              </a:rPr>
              <a:t>Neumann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Dirichlet</a:t>
            </a:r>
            <a:r>
              <a:rPr lang="en-US" sz="2000" dirty="0"/>
              <a:t> </a:t>
            </a:r>
            <a:r>
              <a:rPr lang="en-US" sz="2000" u="sng" dirty="0"/>
              <a:t>boundary</a:t>
            </a:r>
            <a:r>
              <a:rPr lang="en-US" sz="2000" dirty="0"/>
              <a:t> conditions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a </a:t>
            </a:r>
            <a:r>
              <a:rPr lang="en-US" sz="2000" b="1" dirty="0"/>
              <a:t>convolution</a:t>
            </a:r>
            <a:r>
              <a:rPr lang="en-US" sz="2000" dirty="0"/>
              <a:t> </a:t>
            </a:r>
            <a:r>
              <a:rPr lang="en-US" sz="2000" b="1" dirty="0"/>
              <a:t>kernel</a:t>
            </a:r>
            <a:r>
              <a:rPr lang="en-US" sz="2000" dirty="0"/>
              <a:t> (a stencil) to perform </a:t>
            </a:r>
            <a:r>
              <a:rPr lang="en-US" sz="2000" b="1" dirty="0">
                <a:solidFill>
                  <a:srgbClr val="7030A0"/>
                </a:solidFill>
              </a:rPr>
              <a:t>Jacobi</a:t>
            </a:r>
            <a:r>
              <a:rPr lang="en-US" sz="2000" dirty="0"/>
              <a:t> relaxation over a </a:t>
            </a:r>
            <a:r>
              <a:rPr lang="en-US" sz="2000" b="1" dirty="0">
                <a:solidFill>
                  <a:srgbClr val="FF0000"/>
                </a:solidFill>
              </a:rPr>
              <a:t>discretized grid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9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Predator-Prey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83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C87B4-BB88-4574-ACD1-6EF6797F84DA}"/>
              </a:ext>
            </a:extLst>
          </p:cNvPr>
          <p:cNvSpPr/>
          <p:nvPr/>
        </p:nvSpPr>
        <p:spPr>
          <a:xfrm>
            <a:off x="1482280" y="1223778"/>
            <a:ext cx="617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https://en.wikipedia.org/wiki/Lotka-Volterra Equations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1734952" y="1729695"/>
            <a:ext cx="56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Visualize the </a:t>
            </a:r>
            <a:r>
              <a:rPr lang="en-US" b="1" dirty="0">
                <a:solidFill>
                  <a:srgbClr val="FF0000"/>
                </a:solidFill>
              </a:rPr>
              <a:t>Lotka-Volterra</a:t>
            </a:r>
            <a:r>
              <a:rPr lang="en-US" dirty="0"/>
              <a:t> differential equations</a:t>
            </a:r>
          </a:p>
          <a:p>
            <a:pPr algn="ctr"/>
            <a:r>
              <a:rPr lang="en-US" dirty="0"/>
              <a:t>with these characteristics &amp; initial conditions: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/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this model, at any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</a:t>
                </a:r>
                <a:r>
                  <a:rPr lang="en-US" b="1" dirty="0"/>
                  <a:t>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blipFill>
                <a:blip r:embed="rId5"/>
                <a:stretch>
                  <a:fillRect t="-3974" r="-11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7A849-805A-46B7-A531-73385C62EC31}"/>
              </a:ext>
            </a:extLst>
          </p:cNvPr>
          <p:cNvSpPr txBox="1"/>
          <p:nvPr/>
        </p:nvSpPr>
        <p:spPr>
          <a:xfrm>
            <a:off x="2754484" y="4751565"/>
            <a:ext cx="36350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solution to their system of </a:t>
            </a:r>
            <a:r>
              <a:rPr lang="en-US" u="sng" dirty="0"/>
              <a:t>coupled</a:t>
            </a:r>
            <a:r>
              <a:rPr lang="en-US" dirty="0"/>
              <a:t>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non-linear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differential equations can be numerically estimated using the </a:t>
            </a:r>
            <a:r>
              <a:rPr lang="en-US" b="1" dirty="0">
                <a:solidFill>
                  <a:srgbClr val="00B050"/>
                </a:solidFill>
              </a:rPr>
              <a:t>scicpy</a:t>
            </a:r>
            <a:r>
              <a:rPr lang="en-US" dirty="0"/>
              <a:t> </a:t>
            </a:r>
            <a:r>
              <a:rPr lang="en-US" b="1" dirty="0"/>
              <a:t>solve_ivp</a:t>
            </a:r>
            <a:r>
              <a:rPr lang="en-US" dirty="0"/>
              <a:t> function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1520-0817-42CA-936F-24E4806410D3}"/>
              </a:ext>
            </a:extLst>
          </p:cNvPr>
          <p:cNvGrpSpPr/>
          <p:nvPr/>
        </p:nvGrpSpPr>
        <p:grpSpPr>
          <a:xfrm>
            <a:off x="2922423" y="2535269"/>
            <a:ext cx="3299155" cy="786092"/>
            <a:chOff x="2911450" y="2772461"/>
            <a:chExt cx="3299155" cy="7860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8ABF5-04C7-46BC-A5C6-497C9C94A659}"/>
                </a:ext>
              </a:extLst>
            </p:cNvPr>
            <p:cNvGrpSpPr/>
            <p:nvPr/>
          </p:nvGrpSpPr>
          <p:grpSpPr>
            <a:xfrm>
              <a:off x="3016093" y="2838518"/>
              <a:ext cx="3111814" cy="653979"/>
              <a:chOff x="3016093" y="2840510"/>
              <a:chExt cx="3111814" cy="653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" t="-4444" r="-137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0" r="-2339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60D0-A85F-478F-903A-A8478FC9B5DD}"/>
                </a:ext>
              </a:extLst>
            </p:cNvPr>
            <p:cNvSpPr/>
            <p:nvPr/>
          </p:nvSpPr>
          <p:spPr>
            <a:xfrm>
              <a:off x="2911450" y="2772461"/>
              <a:ext cx="3299155" cy="78609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6EC5A-C39C-444E-9B05-99501AB7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22" y="275271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/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4EA8F-E316-FB16-BC42-FC7762388152}"/>
              </a:ext>
            </a:extLst>
          </p:cNvPr>
          <p:cNvSpPr txBox="1"/>
          <p:nvPr/>
        </p:nvSpPr>
        <p:spPr>
          <a:xfrm>
            <a:off x="961092" y="16073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1925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98FB1-D1A5-5251-52B1-B68E186BE825}"/>
              </a:ext>
            </a:extLst>
          </p:cNvPr>
          <p:cNvGrpSpPr/>
          <p:nvPr/>
        </p:nvGrpSpPr>
        <p:grpSpPr>
          <a:xfrm>
            <a:off x="557882" y="2308485"/>
            <a:ext cx="1459162" cy="1827685"/>
            <a:chOff x="548330" y="2308485"/>
            <a:chExt cx="1459162" cy="18276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F61BAF-77D6-4655-9004-1C4D326A9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332" t="4438" r="16691" b="18238"/>
            <a:stretch/>
          </p:blipFill>
          <p:spPr>
            <a:xfrm>
              <a:off x="719528" y="2308485"/>
              <a:ext cx="1116767" cy="14765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B127D5-D5EF-0508-2B6D-09744CD0A17E}"/>
                </a:ext>
              </a:extLst>
            </p:cNvPr>
            <p:cNvSpPr txBox="1"/>
            <p:nvPr/>
          </p:nvSpPr>
          <p:spPr>
            <a:xfrm>
              <a:off x="548330" y="3797616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Alfred Lotka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2960FB-D68F-9281-B177-1FA874E1AC64}"/>
              </a:ext>
            </a:extLst>
          </p:cNvPr>
          <p:cNvGrpSpPr/>
          <p:nvPr/>
        </p:nvGrpSpPr>
        <p:grpSpPr>
          <a:xfrm>
            <a:off x="557882" y="4553485"/>
            <a:ext cx="1459162" cy="1802866"/>
            <a:chOff x="567434" y="4553485"/>
            <a:chExt cx="1459162" cy="1802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A93DB-4B36-42D9-B1CE-23C6C9AB3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056" t="3292" r="10398" b="13590"/>
            <a:stretch/>
          </p:blipFill>
          <p:spPr>
            <a:xfrm>
              <a:off x="729756" y="4553485"/>
              <a:ext cx="1134518" cy="147624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1D970-F78C-CB70-B463-B3A0F63146DC}"/>
                </a:ext>
              </a:extLst>
            </p:cNvPr>
            <p:cNvSpPr txBox="1"/>
            <p:nvPr/>
          </p:nvSpPr>
          <p:spPr>
            <a:xfrm>
              <a:off x="567434" y="6017797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Vito Volterra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4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4F28-9A76-7972-59AB-29CAFE84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984C2-21A5-9ECF-5A40-5DBDAEE3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521082-2F9A-AFB0-B63F-834FF2BE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 – </a:t>
            </a:r>
            <a:r>
              <a:rPr lang="en-US" sz="3200" b="1" dirty="0">
                <a:latin typeface="+mn-lt"/>
              </a:rPr>
              <a:t>Cell 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26A37-63A7-99C1-D8A7-DF95315E8C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24" y="1454779"/>
            <a:ext cx="5980952" cy="50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DDA275-9CB0-6D70-4524-B58F7DEAAE7D}"/>
                  </a:ext>
                </a:extLst>
              </p:cNvPr>
              <p:cNvSpPr txBox="1"/>
              <p:nvPr/>
            </p:nvSpPr>
            <p:spPr>
              <a:xfrm>
                <a:off x="5921547" y="1802140"/>
                <a:ext cx="259380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1.1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DDA275-9CB0-6D70-4524-B58F7DEAA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547" y="1802140"/>
                <a:ext cx="2593803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43AA9CF-C3A3-02DA-86ED-E513D2B15059}"/>
              </a:ext>
            </a:extLst>
          </p:cNvPr>
          <p:cNvGrpSpPr/>
          <p:nvPr/>
        </p:nvGrpSpPr>
        <p:grpSpPr>
          <a:xfrm>
            <a:off x="4439597" y="1468581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EBD4EEE-92D9-8357-4136-0DA32F99F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DF693D-A517-EFAF-E599-24445EF042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949D4F-D62B-E139-5B19-618AC5FD58D9}"/>
              </a:ext>
            </a:extLst>
          </p:cNvPr>
          <p:cNvGrpSpPr/>
          <p:nvPr/>
        </p:nvGrpSpPr>
        <p:grpSpPr>
          <a:xfrm>
            <a:off x="6797805" y="3289304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03596AB-8751-62DD-777D-EA0E742C3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6513D0-7751-8886-6D05-31EAB596AD1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840C4C2-5785-AB74-E595-7D3EE84BCB2D}"/>
              </a:ext>
            </a:extLst>
          </p:cNvPr>
          <p:cNvSpPr/>
          <p:nvPr/>
        </p:nvSpPr>
        <p:spPr>
          <a:xfrm>
            <a:off x="1933074" y="3370970"/>
            <a:ext cx="1227221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448799-926C-A8B4-892F-9B2870FD348A}"/>
              </a:ext>
            </a:extLst>
          </p:cNvPr>
          <p:cNvSpPr/>
          <p:nvPr/>
        </p:nvSpPr>
        <p:spPr>
          <a:xfrm>
            <a:off x="1933074" y="3611476"/>
            <a:ext cx="1227221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639C92-8E98-8DE8-CB86-CA22870092F3}"/>
              </a:ext>
            </a:extLst>
          </p:cNvPr>
          <p:cNvGrpSpPr/>
          <p:nvPr/>
        </p:nvGrpSpPr>
        <p:grpSpPr>
          <a:xfrm>
            <a:off x="6470579" y="351996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AB8F4C-E20B-B072-0E48-74C989B723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EF118DE-8913-E4AE-CAD6-21EA2E0FBC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4D2D0C2-0990-3E1D-5A12-BD98493538E7}"/>
              </a:ext>
            </a:extLst>
          </p:cNvPr>
          <p:cNvGrpSpPr/>
          <p:nvPr/>
        </p:nvGrpSpPr>
        <p:grpSpPr>
          <a:xfrm>
            <a:off x="5506396" y="398874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A2C4823-0488-C049-3C1A-DAA2D2941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DD470C7-A10F-6A07-0BB3-536F6490F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765BDD7-5C45-787E-6213-DB514CB52425}"/>
              </a:ext>
            </a:extLst>
          </p:cNvPr>
          <p:cNvSpPr/>
          <p:nvPr/>
        </p:nvSpPr>
        <p:spPr>
          <a:xfrm>
            <a:off x="2751222" y="4056897"/>
            <a:ext cx="561474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6EEAE8-606B-0B21-08F6-C626C92C161D}"/>
              </a:ext>
            </a:extLst>
          </p:cNvPr>
          <p:cNvSpPr txBox="1"/>
          <p:nvPr/>
        </p:nvSpPr>
        <p:spPr>
          <a:xfrm>
            <a:off x="5449267" y="4234961"/>
            <a:ext cx="2057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\u = Unicode symbol’s </a:t>
            </a:r>
            <a:r>
              <a:rPr lang="en-US" sz="1400" b="1" dirty="0">
                <a:solidFill>
                  <a:srgbClr val="FFFF00"/>
                </a:solidFill>
              </a:rPr>
              <a:t>codepoint</a:t>
            </a:r>
            <a:r>
              <a:rPr lang="en-US" sz="1400" dirty="0">
                <a:solidFill>
                  <a:srgbClr val="FFFF00"/>
                </a:solidFill>
              </a:rPr>
              <a:t> in </a:t>
            </a:r>
            <a:r>
              <a:rPr lang="en-US" sz="1400" i="1" dirty="0">
                <a:solidFill>
                  <a:srgbClr val="FFFF00"/>
                </a:solidFill>
              </a:rPr>
              <a:t>hexadecimal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946A72A-5767-207C-D63A-235DF2F9E18F}"/>
              </a:ext>
            </a:extLst>
          </p:cNvPr>
          <p:cNvGrpSpPr/>
          <p:nvPr/>
        </p:nvGrpSpPr>
        <p:grpSpPr>
          <a:xfrm>
            <a:off x="7486650" y="4895135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4C2E4B7-E48B-8A28-22A5-0A014F03A4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2743AE4-F35D-1A40-6E91-0AEBA8F08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50FDEAF-B51B-3621-F7ED-2B609E3D79BE}"/>
              </a:ext>
            </a:extLst>
          </p:cNvPr>
          <p:cNvSpPr/>
          <p:nvPr/>
        </p:nvSpPr>
        <p:spPr>
          <a:xfrm>
            <a:off x="3537444" y="1548032"/>
            <a:ext cx="834532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D4F73C2-5260-F73A-FF43-4ED79072A55C}"/>
              </a:ext>
            </a:extLst>
          </p:cNvPr>
          <p:cNvSpPr/>
          <p:nvPr/>
        </p:nvSpPr>
        <p:spPr>
          <a:xfrm>
            <a:off x="6884552" y="4974586"/>
            <a:ext cx="313173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526C297-0FEA-CAB7-6140-CD25E6D1669E}"/>
              </a:ext>
            </a:extLst>
          </p:cNvPr>
          <p:cNvGrpSpPr/>
          <p:nvPr/>
        </p:nvGrpSpPr>
        <p:grpSpPr>
          <a:xfrm>
            <a:off x="6087121" y="5968070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EEC03D-8409-7BEE-D7AD-37E14736B7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B815B67-444C-9BF9-9B39-4B09CA84F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78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43" grpId="0" animBg="1"/>
      <p:bldP spid="44" grpId="0"/>
      <p:bldP spid="48" grpId="0" animBg="1"/>
      <p:bldP spid="4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0FE94-D4B5-6FFA-A019-D489E38D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51A70-0B3D-4CE6-AEEF-C5E272BC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07641D-FE12-E65F-5D4E-B341E621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 – </a:t>
            </a:r>
            <a:r>
              <a:rPr lang="en-US" sz="3200" b="1" dirty="0">
                <a:latin typeface="+mn-lt"/>
              </a:rPr>
              <a:t>Cell 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4CA1BA-C109-9FCB-9A34-D4F6BC0D8A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95" y="1805243"/>
            <a:ext cx="6323809" cy="4085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3F31BA-EF82-1075-8F71-99BF7DB81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1339849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8FD9BA7-814A-E714-94C2-78796A3E907F}"/>
              </a:ext>
            </a:extLst>
          </p:cNvPr>
          <p:cNvGrpSpPr/>
          <p:nvPr/>
        </p:nvGrpSpPr>
        <p:grpSpPr>
          <a:xfrm>
            <a:off x="3297004" y="224887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4680204-1223-BC19-4715-F60B096D1F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37E6D4-32E2-DFA1-5681-51D3758EDE7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54D849-A8C0-0C7F-B7EC-DDC8C1D9CA89}"/>
              </a:ext>
            </a:extLst>
          </p:cNvPr>
          <p:cNvGrpSpPr/>
          <p:nvPr/>
        </p:nvGrpSpPr>
        <p:grpSpPr>
          <a:xfrm>
            <a:off x="7312744" y="2931211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3CBA8F-A862-FBF4-F828-0EF2237C2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CBEFC0-ACB9-2F0E-0C69-73DE59F528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8C92-A99D-ECB7-7225-5336165B6121}"/>
              </a:ext>
            </a:extLst>
          </p:cNvPr>
          <p:cNvSpPr/>
          <p:nvPr/>
        </p:nvSpPr>
        <p:spPr>
          <a:xfrm>
            <a:off x="2880761" y="3934674"/>
            <a:ext cx="1395963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A68569-6EAC-E6D2-ADDC-0BA2917D2C4D}"/>
              </a:ext>
            </a:extLst>
          </p:cNvPr>
          <p:cNvSpPr/>
          <p:nvPr/>
        </p:nvSpPr>
        <p:spPr>
          <a:xfrm>
            <a:off x="2247627" y="3252500"/>
            <a:ext cx="2416447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8D36F85-D03A-392C-91C3-FD08B3CEFA78}"/>
              </a:ext>
            </a:extLst>
          </p:cNvPr>
          <p:cNvGrpSpPr/>
          <p:nvPr/>
        </p:nvGrpSpPr>
        <p:grpSpPr>
          <a:xfrm>
            <a:off x="4749665" y="3157007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D1F41E-CC5C-F813-8973-EA4A8A222C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C8A05E3-F303-F57C-B692-2204A3ADE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90D1C7-BA4E-C364-FEAD-FA3CEAF69120}"/>
              </a:ext>
            </a:extLst>
          </p:cNvPr>
          <p:cNvGrpSpPr/>
          <p:nvPr/>
        </p:nvGrpSpPr>
        <p:grpSpPr>
          <a:xfrm>
            <a:off x="4380450" y="386324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8739AA-8961-2CA4-45CB-4E811DEBDFF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939CDD9-AF5F-C526-DBD8-00F36402A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173E67-8610-221B-94E1-C3CCAAC696A2}"/>
              </a:ext>
            </a:extLst>
          </p:cNvPr>
          <p:cNvGrpSpPr/>
          <p:nvPr/>
        </p:nvGrpSpPr>
        <p:grpSpPr>
          <a:xfrm>
            <a:off x="6022966" y="4543428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46D8E6-CAD2-6FE5-DA9B-9D101F96F9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D27C0A2-D1D2-10BC-3B59-7A3152E31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A91D8EE-CEFA-EF74-730B-5DCF1559872A}"/>
              </a:ext>
            </a:extLst>
          </p:cNvPr>
          <p:cNvSpPr/>
          <p:nvPr/>
        </p:nvSpPr>
        <p:spPr>
          <a:xfrm>
            <a:off x="4312986" y="4615049"/>
            <a:ext cx="1373439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EA8747-2C8A-FE4A-51C9-C028A54C097E}"/>
              </a:ext>
            </a:extLst>
          </p:cNvPr>
          <p:cNvSpPr txBox="1"/>
          <p:nvPr/>
        </p:nvSpPr>
        <p:spPr>
          <a:xfrm>
            <a:off x="4248702" y="4274449"/>
            <a:ext cx="306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In Python, functions are objects too!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F841D1-D671-6091-87D9-59CE02A749EB}"/>
              </a:ext>
            </a:extLst>
          </p:cNvPr>
          <p:cNvGrpSpPr/>
          <p:nvPr/>
        </p:nvGrpSpPr>
        <p:grpSpPr>
          <a:xfrm>
            <a:off x="6979911" y="4756359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492373C-C8EA-208B-33F5-A44649DDD1E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B5F2D70-0D59-C31D-1094-FC80E1083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E074E3B9-CB95-5513-ACDC-21EF81928B91}"/>
              </a:ext>
            </a:extLst>
          </p:cNvPr>
          <p:cNvSpPr/>
          <p:nvPr/>
        </p:nvSpPr>
        <p:spPr>
          <a:xfrm>
            <a:off x="4312986" y="4847746"/>
            <a:ext cx="2294189" cy="210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7F1FA6-13ED-AEBD-7D70-76D40404E083}"/>
              </a:ext>
            </a:extLst>
          </p:cNvPr>
          <p:cNvGrpSpPr/>
          <p:nvPr/>
        </p:nvGrpSpPr>
        <p:grpSpPr>
          <a:xfrm>
            <a:off x="7673085" y="5544233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D17767F-FC29-E775-483C-686C31873C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905B2E3-C832-317A-B0BE-B9DFD9905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1642151-4F7E-7041-43AA-4D60B0C23E48}"/>
              </a:ext>
            </a:extLst>
          </p:cNvPr>
          <p:cNvSpPr txBox="1"/>
          <p:nvPr/>
        </p:nvSpPr>
        <p:spPr>
          <a:xfrm>
            <a:off x="2780964" y="2517833"/>
            <a:ext cx="324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The </a:t>
            </a:r>
            <a:r>
              <a:rPr lang="en-US" sz="1400" b="1" dirty="0">
                <a:solidFill>
                  <a:srgbClr val="FFFF00"/>
                </a:solidFill>
              </a:rPr>
              <a:t>model</a:t>
            </a:r>
            <a:r>
              <a:rPr lang="en-US" sz="1400" dirty="0">
                <a:solidFill>
                  <a:srgbClr val="FFFF00"/>
                </a:solidFill>
              </a:rPr>
              <a:t> signature must include a </a:t>
            </a:r>
            <a:r>
              <a:rPr lang="en-US" sz="1400" i="1" dirty="0">
                <a:solidFill>
                  <a:srgbClr val="FFFF00"/>
                </a:solidFill>
              </a:rPr>
              <a:t>time</a:t>
            </a:r>
            <a:r>
              <a:rPr lang="en-US" sz="1400" dirty="0">
                <a:solidFill>
                  <a:srgbClr val="FFFF00"/>
                </a:solidFill>
              </a:rPr>
              <a:t> parameter, even if it is not used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33C57B-A849-0132-E7EE-B8E7B33B6E36}"/>
              </a:ext>
            </a:extLst>
          </p:cNvPr>
          <p:cNvSpPr/>
          <p:nvPr/>
        </p:nvSpPr>
        <p:spPr>
          <a:xfrm>
            <a:off x="2821273" y="3021222"/>
            <a:ext cx="405322" cy="2014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6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4" grpId="0" animBg="1"/>
      <p:bldP spid="55" grpId="0"/>
      <p:bldP spid="59" grpId="0" animBg="1"/>
      <p:bldP spid="63" grpId="0"/>
      <p:bldP spid="6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3B985-C0B8-CFD5-F374-B040765F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743DE-949A-B13E-ED88-BDBDB09E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861C55-AF8F-F79E-3EE9-A5299B4C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 – </a:t>
            </a:r>
            <a:r>
              <a:rPr lang="en-US" sz="3200" b="1" dirty="0">
                <a:latin typeface="+mn-lt"/>
              </a:rPr>
              <a:t>Cell 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F27CC-B8CB-64AF-059C-0E7F23F987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32" y="1468581"/>
            <a:ext cx="6772337" cy="1272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CB4C6D-E02B-38D1-F86D-D059D629D9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89" y="3035388"/>
            <a:ext cx="7047619" cy="31047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93A242-C8C3-1C20-6511-7276F5E1293B}"/>
              </a:ext>
            </a:extLst>
          </p:cNvPr>
          <p:cNvGrpSpPr/>
          <p:nvPr/>
        </p:nvGrpSpPr>
        <p:grpSpPr>
          <a:xfrm>
            <a:off x="7840529" y="1484623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EF45BF7-E67C-EF2A-83BC-F63FF0711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726590-E48B-8EE7-F8FD-C0802E9AF4C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9DF4EB-1D26-1F48-CB80-317D9E814976}"/>
              </a:ext>
            </a:extLst>
          </p:cNvPr>
          <p:cNvGrpSpPr/>
          <p:nvPr/>
        </p:nvGrpSpPr>
        <p:grpSpPr>
          <a:xfrm>
            <a:off x="5249729" y="3497852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E4EB63-DF0E-FE8B-FF2F-255FBF8B4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1CB016-7420-5CA5-C031-9AEC1DF72A5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D615B6-7024-EAB3-BD2A-1931B1ABFA7E}"/>
              </a:ext>
            </a:extLst>
          </p:cNvPr>
          <p:cNvGrpSpPr/>
          <p:nvPr/>
        </p:nvGrpSpPr>
        <p:grpSpPr>
          <a:xfrm>
            <a:off x="5463002" y="3731108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7FBC3F-17B4-5121-30E2-1DE3FCAA3A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7F49611-1173-DF03-BB33-B89BAAADF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D3D199-D4FD-ACBE-24A1-5C7B51E31A96}"/>
              </a:ext>
            </a:extLst>
          </p:cNvPr>
          <p:cNvGrpSpPr/>
          <p:nvPr/>
        </p:nvGrpSpPr>
        <p:grpSpPr>
          <a:xfrm>
            <a:off x="6252361" y="396728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C5A549-BE83-1929-D386-871BA5B441C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E1FDF9B-0745-FFCE-9F26-5294E0E90F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B89F0ED-8FC0-F028-C9E2-A81298B99BF3}"/>
              </a:ext>
            </a:extLst>
          </p:cNvPr>
          <p:cNvSpPr/>
          <p:nvPr/>
        </p:nvSpPr>
        <p:spPr>
          <a:xfrm>
            <a:off x="1331495" y="1949116"/>
            <a:ext cx="6128084" cy="304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DB5C6-E055-0938-48D0-63F00BC721A6}"/>
              </a:ext>
            </a:extLst>
          </p:cNvPr>
          <p:cNvGrpSpPr/>
          <p:nvPr/>
        </p:nvGrpSpPr>
        <p:grpSpPr>
          <a:xfrm>
            <a:off x="7920762" y="4192054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22F22F-7AC1-DC4B-0300-F52C7F618C1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2EFB9F1-15FD-1364-5ED4-C1BD8AF00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2F4BBAD-5FE6-4EBC-0A52-6497E4A0E96E}"/>
              </a:ext>
            </a:extLst>
          </p:cNvPr>
          <p:cNvSpPr/>
          <p:nvPr/>
        </p:nvSpPr>
        <p:spPr>
          <a:xfrm>
            <a:off x="1499937" y="4275221"/>
            <a:ext cx="521368" cy="232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692D41-1030-040D-DF1A-E20297869D0D}"/>
              </a:ext>
            </a:extLst>
          </p:cNvPr>
          <p:cNvGrpSpPr/>
          <p:nvPr/>
        </p:nvGrpSpPr>
        <p:grpSpPr>
          <a:xfrm>
            <a:off x="2129741" y="5102461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AE682D-BF25-014F-397F-41DB5393240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4242931-9CC4-F9B8-6356-6C951F2E5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CAD146-2BE2-C8C1-976B-5DC8B7825D7B}"/>
                  </a:ext>
                </a:extLst>
              </p:cNvPr>
              <p:cNvSpPr txBox="1"/>
              <p:nvPr/>
            </p:nvSpPr>
            <p:spPr>
              <a:xfrm>
                <a:off x="4492978" y="4663003"/>
                <a:ext cx="346519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Recall SciPy’s RKF45 solver is an </a:t>
                </a:r>
                <a:r>
                  <a:rPr lang="en-US" sz="1400" i="1" dirty="0">
                    <a:solidFill>
                      <a:srgbClr val="FFFF00"/>
                    </a:solidFill>
                  </a:rPr>
                  <a:t>adaptive</a:t>
                </a:r>
                <a:r>
                  <a:rPr lang="en-US" sz="1400" dirty="0">
                    <a:solidFill>
                      <a:srgbClr val="FFFF00"/>
                    </a:solidFill>
                  </a:rPr>
                  <a:t> algorithm – the </a:t>
                </a:r>
                <a:r>
                  <a:rPr lang="en-US" sz="1400" b="1" dirty="0">
                    <a:solidFill>
                      <a:srgbClr val="FFFF00"/>
                    </a:solidFill>
                  </a:rPr>
                  <a:t>width</a:t>
                </a:r>
                <a:r>
                  <a:rPr lang="en-US" sz="1400" dirty="0">
                    <a:solidFill>
                      <a:srgbClr val="FFFF00"/>
                    </a:solidFill>
                  </a:rPr>
                  <a:t> of each time </a:t>
                </a:r>
                <a:r>
                  <a:rPr lang="en-US" sz="1400" u="sng" dirty="0">
                    <a:solidFill>
                      <a:srgbClr val="FFFF00"/>
                    </a:solidFill>
                  </a:rPr>
                  <a:t>interval</a:t>
                </a:r>
                <a:r>
                  <a:rPr lang="en-US" sz="14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may be different across the domain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CAD146-2BE2-C8C1-976B-5DC8B7825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8" y="4663003"/>
                <a:ext cx="3465191" cy="738664"/>
              </a:xfrm>
              <a:prstGeom prst="rect">
                <a:avLst/>
              </a:prstGeom>
              <a:blipFill>
                <a:blip r:embed="rId5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E747A4FF-4AAB-5C62-EBCB-7D8FE9813B00}"/>
              </a:ext>
            </a:extLst>
          </p:cNvPr>
          <p:cNvGrpSpPr/>
          <p:nvPr/>
        </p:nvGrpSpPr>
        <p:grpSpPr>
          <a:xfrm>
            <a:off x="5043335" y="5319211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47544F-BB15-DFFA-420C-A5B73AA83F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9F06977-FBCE-144E-84FD-F9DFBA912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7935B-CAC0-792F-C536-16EC11B72248}"/>
              </a:ext>
            </a:extLst>
          </p:cNvPr>
          <p:cNvSpPr/>
          <p:nvPr/>
        </p:nvSpPr>
        <p:spPr>
          <a:xfrm>
            <a:off x="2336838" y="5404438"/>
            <a:ext cx="1136277" cy="232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EE72EF-B44D-0F17-2FDC-9208A6781205}"/>
              </a:ext>
            </a:extLst>
          </p:cNvPr>
          <p:cNvSpPr/>
          <p:nvPr/>
        </p:nvSpPr>
        <p:spPr>
          <a:xfrm>
            <a:off x="1107686" y="5403542"/>
            <a:ext cx="1022056" cy="232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48A5D88-95BF-633C-DBC5-470C34796862}"/>
              </a:ext>
            </a:extLst>
          </p:cNvPr>
          <p:cNvGrpSpPr/>
          <p:nvPr/>
        </p:nvGrpSpPr>
        <p:grpSpPr>
          <a:xfrm>
            <a:off x="7747485" y="5807926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86DC66-00BC-23CB-FEAE-D5785BADB2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47DA7E5-D43A-487A-D9B5-8377EF656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5172A9-499A-DBCE-3926-4450DCCDCB3E}"/>
              </a:ext>
            </a:extLst>
          </p:cNvPr>
          <p:cNvSpPr/>
          <p:nvPr/>
        </p:nvSpPr>
        <p:spPr>
          <a:xfrm>
            <a:off x="1331495" y="2225333"/>
            <a:ext cx="6128084" cy="2137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2B8C39F-B4E0-C2C9-E1F8-8671B488E27F}"/>
              </a:ext>
            </a:extLst>
          </p:cNvPr>
          <p:cNvSpPr/>
          <p:nvPr/>
        </p:nvSpPr>
        <p:spPr>
          <a:xfrm>
            <a:off x="1331495" y="2472976"/>
            <a:ext cx="6128084" cy="2137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0FDA1B-5788-BB05-C229-8B0F973594DA}"/>
              </a:ext>
            </a:extLst>
          </p:cNvPr>
          <p:cNvSpPr/>
          <p:nvPr/>
        </p:nvSpPr>
        <p:spPr>
          <a:xfrm>
            <a:off x="3390900" y="4026569"/>
            <a:ext cx="612774" cy="232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6285F3D-5BA9-6AB9-5D83-8517FA63E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596" y="3805211"/>
            <a:ext cx="2780952" cy="1857143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11C9D7D-9BA0-DDC0-38B6-9418BA4A9635}"/>
              </a:ext>
            </a:extLst>
          </p:cNvPr>
          <p:cNvSpPr txBox="1"/>
          <p:nvPr/>
        </p:nvSpPr>
        <p:spPr>
          <a:xfrm>
            <a:off x="3301661" y="3249339"/>
            <a:ext cx="307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Once created, tuples are immutable</a:t>
            </a:r>
          </a:p>
        </p:txBody>
      </p:sp>
    </p:spTree>
    <p:extLst>
      <p:ext uri="{BB962C8B-B14F-4D97-AF65-F5344CB8AC3E}">
        <p14:creationId xmlns:p14="http://schemas.microsoft.com/office/powerpoint/2010/main" val="279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4" grpId="0" animBg="1"/>
      <p:bldP spid="48" grpId="0"/>
      <p:bldP spid="52" grpId="0" animBg="1"/>
      <p:bldP spid="65" grpId="0" animBg="1"/>
      <p:bldP spid="69" grpId="0" animBg="1"/>
      <p:bldP spid="69" grpId="1" animBg="1"/>
      <p:bldP spid="70" grpId="0" animBg="1"/>
      <p:bldP spid="71" grpId="0" animBg="1"/>
      <p:bldP spid="7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AAC7D-F5D0-B6AF-C0E7-B20A38C21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67389-4D35-A8AE-344D-F5E57DCA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94A464-5CEE-B9F0-3BB6-428EC1328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predator_prey.ipynb – </a:t>
            </a:r>
            <a:r>
              <a:rPr lang="en-US" sz="3200" b="1" dirty="0">
                <a:latin typeface="+mn-lt"/>
              </a:rPr>
              <a:t>Cell 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5E2C8-D964-7B67-E39F-B63822D5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995666"/>
            <a:ext cx="6114286" cy="286666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152529C-910D-76CA-66CC-9B9CCB772622}"/>
              </a:ext>
            </a:extLst>
          </p:cNvPr>
          <p:cNvGrpSpPr/>
          <p:nvPr/>
        </p:nvGrpSpPr>
        <p:grpSpPr>
          <a:xfrm>
            <a:off x="7399369" y="202290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BC1059-0D1D-35BD-A0B3-E4CC861CAC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F4B5DD-EBFD-732B-30D2-CEA412681C0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CF7C90-512E-DEA2-23D5-3DE535641220}"/>
              </a:ext>
            </a:extLst>
          </p:cNvPr>
          <p:cNvGrpSpPr/>
          <p:nvPr/>
        </p:nvGrpSpPr>
        <p:grpSpPr>
          <a:xfrm>
            <a:off x="7147756" y="224196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6D72714-B7DC-D005-BF16-47DF640B9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C791FC-C6B8-9352-5E12-6F3AB3B09D4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1F8E2C-ED39-A499-0383-EDE954E9C111}"/>
              </a:ext>
            </a:extLst>
          </p:cNvPr>
          <p:cNvGrpSpPr/>
          <p:nvPr/>
        </p:nvGrpSpPr>
        <p:grpSpPr>
          <a:xfrm>
            <a:off x="6132072" y="345981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1E3BE1-3C32-56AA-3D78-5227901538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6C6C27-F42E-2D26-FB37-EB390F323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B93C247-C667-34E4-2C7D-71FB8BA8C891}"/>
              </a:ext>
            </a:extLst>
          </p:cNvPr>
          <p:cNvSpPr/>
          <p:nvPr/>
        </p:nvSpPr>
        <p:spPr>
          <a:xfrm>
            <a:off x="1584910" y="3467599"/>
            <a:ext cx="2502569" cy="4531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0DC69F-38FC-735F-1E88-EAF8D0C9CAFA}"/>
              </a:ext>
            </a:extLst>
          </p:cNvPr>
          <p:cNvSpPr/>
          <p:nvPr/>
        </p:nvSpPr>
        <p:spPr>
          <a:xfrm>
            <a:off x="1584909" y="3912515"/>
            <a:ext cx="2502569" cy="4531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6F4437-285D-005E-EBEE-2B1D02BD4050}"/>
              </a:ext>
            </a:extLst>
          </p:cNvPr>
          <p:cNvGrpSpPr/>
          <p:nvPr/>
        </p:nvGrpSpPr>
        <p:grpSpPr>
          <a:xfrm>
            <a:off x="6132072" y="395444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E2599F-4F18-C5FB-4501-E463A4F61C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41E429-3040-9FF6-3742-F8B4F5D58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092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7BE9A0D-7194-34B3-8A8E-7490B46AC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48" y="1396102"/>
            <a:ext cx="7638704" cy="51428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Locators in matplotlib</a:t>
            </a:r>
          </a:p>
        </p:txBody>
      </p:sp>
    </p:spTree>
    <p:extLst>
      <p:ext uri="{BB962C8B-B14F-4D97-AF65-F5344CB8AC3E}">
        <p14:creationId xmlns:p14="http://schemas.microsoft.com/office/powerpoint/2010/main" val="17415272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CF3EE-FABF-FA96-B5CF-958BAEE0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A7A45-A330-4B74-D4AE-2EAD3573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6864631-EB34-439A-84E2-51E80CEB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 – </a:t>
            </a:r>
            <a:r>
              <a:rPr lang="en-US" sz="3200" b="1" dirty="0">
                <a:latin typeface="+mn-lt"/>
              </a:rPr>
              <a:t>Cell 04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D75F9-7839-DE67-B5D3-A8839B0FF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32" y="1352368"/>
            <a:ext cx="6737935" cy="5369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F4024C-49FE-F4DD-DBC1-8B2A20C6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468581"/>
            <a:ext cx="1594094" cy="1011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A945E31-EB48-5A71-AA49-83BBF3DE30BF}"/>
              </a:ext>
            </a:extLst>
          </p:cNvPr>
          <p:cNvSpPr/>
          <p:nvPr/>
        </p:nvSpPr>
        <p:spPr>
          <a:xfrm>
            <a:off x="5834149" y="4036922"/>
            <a:ext cx="2106818" cy="954233"/>
          </a:xfrm>
          <a:prstGeom prst="wedgeRoundRectCallout">
            <a:avLst>
              <a:gd name="adj1" fmla="val -68135"/>
              <a:gd name="adj2" fmla="val -114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B04933-5EFB-AB70-2D02-8333B60F40E6}"/>
              </a:ext>
            </a:extLst>
          </p:cNvPr>
          <p:cNvSpPr txBox="1"/>
          <p:nvPr/>
        </p:nvSpPr>
        <p:spPr>
          <a:xfrm>
            <a:off x="246600" y="1102697"/>
            <a:ext cx="235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These don’t seem </a:t>
            </a:r>
            <a:r>
              <a:rPr lang="en-US" sz="1400" i="1" dirty="0">
                <a:solidFill>
                  <a:srgbClr val="7030A0"/>
                </a:solidFill>
              </a:rPr>
              <a:t>wave-like</a:t>
            </a:r>
          </a:p>
        </p:txBody>
      </p:sp>
    </p:spTree>
    <p:extLst>
      <p:ext uri="{BB962C8B-B14F-4D97-AF65-F5344CB8AC3E}">
        <p14:creationId xmlns:p14="http://schemas.microsoft.com/office/powerpoint/2010/main" val="42284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FFBD6-461F-994B-F5DB-2922401D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550C-1FA0-7CDB-290F-53319E95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carbon14_decay.ipynb – </a:t>
            </a:r>
            <a:r>
              <a:rPr lang="en-US" sz="3200" b="1" dirty="0">
                <a:latin typeface="+mn-lt"/>
              </a:rPr>
              <a:t>Cell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022F-926D-D19C-033F-7B44A111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EF427-6115-F0FB-D7E6-2135DDE9F3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1" y="1562333"/>
            <a:ext cx="8342857" cy="37333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7D3FDA-0F4D-9A83-4499-30696E4870E1}"/>
              </a:ext>
            </a:extLst>
          </p:cNvPr>
          <p:cNvGrpSpPr/>
          <p:nvPr/>
        </p:nvGrpSpPr>
        <p:grpSpPr>
          <a:xfrm>
            <a:off x="3103392" y="396694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9295C8E-072D-C269-3723-BFE1F72DFF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7D3FB1-E6C4-8C80-34BB-6B7001562DD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7D538A2-E5A6-5FFE-A46F-74F1B7C0ADB2}"/>
              </a:ext>
            </a:extLst>
          </p:cNvPr>
          <p:cNvSpPr/>
          <p:nvPr/>
        </p:nvSpPr>
        <p:spPr>
          <a:xfrm>
            <a:off x="644692" y="2147889"/>
            <a:ext cx="4051133" cy="2531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8E33E-2BA2-3CE0-674D-5F263D8B8CFE}"/>
              </a:ext>
            </a:extLst>
          </p:cNvPr>
          <p:cNvSpPr/>
          <p:nvPr/>
        </p:nvSpPr>
        <p:spPr>
          <a:xfrm>
            <a:off x="628650" y="2446446"/>
            <a:ext cx="6642100" cy="2950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FCD6F1-E443-9345-5440-3AC62B0DE1FA}"/>
              </a:ext>
            </a:extLst>
          </p:cNvPr>
          <p:cNvGrpSpPr/>
          <p:nvPr/>
        </p:nvGrpSpPr>
        <p:grpSpPr>
          <a:xfrm>
            <a:off x="3247770" y="420172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74EF1C2-DEFD-9CEB-7874-4DD9033965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FF340B-449E-778F-BC6E-22CD56028C7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96E9B-0BE1-A47C-4D66-463101E46751}"/>
              </a:ext>
            </a:extLst>
          </p:cNvPr>
          <p:cNvSpPr/>
          <p:nvPr/>
        </p:nvSpPr>
        <p:spPr>
          <a:xfrm>
            <a:off x="619894" y="2703375"/>
            <a:ext cx="7978674" cy="5008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4212B3-48CB-47A5-0A88-1BAE866EE36E}"/>
              </a:ext>
            </a:extLst>
          </p:cNvPr>
          <p:cNvGrpSpPr/>
          <p:nvPr/>
        </p:nvGrpSpPr>
        <p:grpSpPr>
          <a:xfrm>
            <a:off x="4497389" y="4412056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18A617-BBF2-1243-EE5B-2CBE3AB47E1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5DDAD06-226A-D9AA-E3E6-24122045B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1F71C0-EDDA-4754-5BC7-191F0C8B19A3}"/>
              </a:ext>
            </a:extLst>
          </p:cNvPr>
          <p:cNvGrpSpPr/>
          <p:nvPr/>
        </p:nvGrpSpPr>
        <p:grpSpPr>
          <a:xfrm>
            <a:off x="4543204" y="4908206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0F7A12-DC2C-FF33-487C-7905037BA7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9BD9C61-7139-4DFD-98E6-A71558E89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08809F73-04E7-6AE1-40F1-73DEC48D4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78" y="4198288"/>
            <a:ext cx="1971429" cy="1923810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E4040F9-99CA-36E2-AD9E-9B5B4DC65A09}"/>
              </a:ext>
            </a:extLst>
          </p:cNvPr>
          <p:cNvSpPr/>
          <p:nvPr/>
        </p:nvSpPr>
        <p:spPr>
          <a:xfrm>
            <a:off x="6686550" y="4840877"/>
            <a:ext cx="633804" cy="1210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6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8" grpId="0" animBg="1"/>
      <p:bldP spid="3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90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2392735" y="1448036"/>
            <a:ext cx="570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the pioneering work of Hudson and Ross, the </a:t>
            </a:r>
            <a:r>
              <a:rPr lang="en-US" b="1" dirty="0">
                <a:solidFill>
                  <a:srgbClr val="0070C0"/>
                </a:solidFill>
              </a:rPr>
              <a:t>Kermack-McKendrick</a:t>
            </a:r>
            <a:r>
              <a:rPr lang="en-US" dirty="0"/>
              <a:t> (1933) </a:t>
            </a:r>
            <a:r>
              <a:rPr lang="en-US" b="1" dirty="0"/>
              <a:t>S-I-R</a:t>
            </a:r>
            <a:r>
              <a:rPr lang="en-US" dirty="0"/>
              <a:t> equations model the spread of infectious diseases throughout a population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/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seek the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Epidemiological Modeling</a:t>
            </a:r>
            <a:endParaRPr lang="en-US" sz="320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CC71-D148-478B-B5CB-F9A4155AD9A7}"/>
              </a:ext>
            </a:extLst>
          </p:cNvPr>
          <p:cNvGrpSpPr/>
          <p:nvPr/>
        </p:nvGrpSpPr>
        <p:grpSpPr>
          <a:xfrm>
            <a:off x="669046" y="4107587"/>
            <a:ext cx="1491834" cy="2178585"/>
            <a:chOff x="423255" y="1642072"/>
            <a:chExt cx="1491834" cy="2178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0AB2D-E464-401B-9638-AA0DDE96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63" y="1642072"/>
              <a:ext cx="1244419" cy="17704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423255" y="3512880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Ronald Ross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3DBE-FFDC-40FB-98AF-A8DD624D28EC}"/>
              </a:ext>
            </a:extLst>
          </p:cNvPr>
          <p:cNvGrpSpPr/>
          <p:nvPr/>
        </p:nvGrpSpPr>
        <p:grpSpPr>
          <a:xfrm>
            <a:off x="628650" y="1747217"/>
            <a:ext cx="1491834" cy="2081258"/>
            <a:chOff x="442584" y="4088498"/>
            <a:chExt cx="1491834" cy="2081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D6F43-FB12-4427-A888-6EE5629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12" y="4088498"/>
              <a:ext cx="1429179" cy="1773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442584" y="5861979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Hilda Hudson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/>
              <p:nvPr/>
            </p:nvSpPr>
            <p:spPr>
              <a:xfrm>
                <a:off x="2614753" y="2546121"/>
                <a:ext cx="30515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Susceptible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Infected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Recovered population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53" y="2546121"/>
                <a:ext cx="3051530" cy="1077218"/>
              </a:xfrm>
              <a:prstGeom prst="rect">
                <a:avLst/>
              </a:prstGeom>
              <a:blipFill>
                <a:blip r:embed="rId5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9D294-C12C-49B5-AE1A-AA24597B80A9}"/>
              </a:ext>
            </a:extLst>
          </p:cNvPr>
          <p:cNvGrpSpPr/>
          <p:nvPr/>
        </p:nvGrpSpPr>
        <p:grpSpPr>
          <a:xfrm>
            <a:off x="2990372" y="5226742"/>
            <a:ext cx="4507789" cy="525913"/>
            <a:chOff x="2763723" y="2453124"/>
            <a:chExt cx="450778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/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/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/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/>
              <p:nvPr/>
            </p:nvSpPr>
            <p:spPr>
              <a:xfrm>
                <a:off x="6002519" y="2723092"/>
                <a:ext cx="248150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19" y="2723092"/>
                <a:ext cx="2481503" cy="723275"/>
              </a:xfrm>
              <a:prstGeom prst="rect">
                <a:avLst/>
              </a:prstGeom>
              <a:blipFill>
                <a:blip r:embed="rId9"/>
                <a:stretch>
                  <a:fillRect l="-737" t="-5085" r="-1966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/>
              <p:nvPr/>
            </p:nvSpPr>
            <p:spPr>
              <a:xfrm>
                <a:off x="2392735" y="3811103"/>
                <a:ext cx="570306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 time progresses, the population changes from one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compartment</a:t>
                </a:r>
                <a:r>
                  <a:rPr lang="en-US" dirty="0"/>
                  <a:t> to the next: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Note:</a:t>
                </a:r>
                <a:r>
                  <a:rPr lang="en-US" dirty="0"/>
                  <a:t>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total</a:t>
                </a:r>
                <a:r>
                  <a:rPr lang="en-US" dirty="0"/>
                  <a:t> population in this model </a:t>
                </a:r>
                <a:r>
                  <a:rPr lang="en-US" u="sng" dirty="0"/>
                  <a:t>does not</a:t>
                </a:r>
                <a:r>
                  <a:rPr lang="en-US" dirty="0"/>
                  <a:t> change</a:t>
                </a:r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5" y="3811103"/>
                <a:ext cx="5703067" cy="1077218"/>
              </a:xfrm>
              <a:prstGeom prst="rect">
                <a:avLst/>
              </a:prstGeom>
              <a:blipFill>
                <a:blip r:embed="rId10"/>
                <a:stretch>
                  <a:fillRect l="-963" t="-2825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0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6" grpId="0"/>
      <p:bldP spid="20" grpId="0"/>
      <p:bldP spid="23" grpId="0"/>
      <p:bldP spid="2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91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Epidemiological Modeling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/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/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/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EF79F-33BC-4067-8D02-97CDA7CF003E}"/>
              </a:ext>
            </a:extLst>
          </p:cNvPr>
          <p:cNvSpPr txBox="1"/>
          <p:nvPr/>
        </p:nvSpPr>
        <p:spPr>
          <a:xfrm>
            <a:off x="2495271" y="2112976"/>
            <a:ext cx="3898213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 people become infected, the </a:t>
            </a:r>
            <a:r>
              <a:rPr lang="en-US" b="1" dirty="0">
                <a:solidFill>
                  <a:srgbClr val="7030A0"/>
                </a:solidFill>
              </a:rPr>
              <a:t>susceptible</a:t>
            </a:r>
            <a:r>
              <a:rPr lang="en-US" dirty="0"/>
              <a:t> population </a:t>
            </a:r>
            <a:r>
              <a:rPr lang="en-US" b="1" dirty="0"/>
              <a:t>decreases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As more people are infected, the faster the disease is spread to the </a:t>
            </a:r>
            <a:r>
              <a:rPr lang="en-US" b="1" dirty="0">
                <a:solidFill>
                  <a:srgbClr val="7030A0"/>
                </a:solidFill>
              </a:rPr>
              <a:t>susceptible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518AD-2858-45F7-AC03-615AE29AD187}"/>
              </a:ext>
            </a:extLst>
          </p:cNvPr>
          <p:cNvGrpSpPr/>
          <p:nvPr/>
        </p:nvGrpSpPr>
        <p:grpSpPr>
          <a:xfrm>
            <a:off x="2762765" y="1394928"/>
            <a:ext cx="5137799" cy="369332"/>
            <a:chOff x="2762765" y="1270569"/>
            <a:chExt cx="513779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/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"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/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/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Having more susceptible people makes it easier for the </a:t>
                </a:r>
                <a:r>
                  <a:rPr lang="en-US" b="1" dirty="0">
                    <a:solidFill>
                      <a:srgbClr val="7030A0"/>
                    </a:solidFill>
                  </a:rPr>
                  <a:t>infection</a:t>
                </a:r>
                <a:r>
                  <a:rPr lang="en-US" dirty="0"/>
                  <a:t> to find a new host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Susceptible people become infected (</a:t>
                </a:r>
                <a:r>
                  <a:rPr lang="en-US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𝜷)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7030A0"/>
                    </a:solidFill>
                  </a:rPr>
                  <a:t>infected</a:t>
                </a:r>
                <a:r>
                  <a:rPr lang="en-US" dirty="0"/>
                  <a:t> people become recovered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blipFill>
                <a:blip r:embed="rId7"/>
                <a:stretch>
                  <a:fillRect l="-1161" t="-2703" r="-435" b="-6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B8F5968-9CC4-42D8-A5ED-C5643E3AE4B2}"/>
              </a:ext>
            </a:extLst>
          </p:cNvPr>
          <p:cNvSpPr txBox="1"/>
          <p:nvPr/>
        </p:nvSpPr>
        <p:spPr>
          <a:xfrm>
            <a:off x="2532956" y="5573167"/>
            <a:ext cx="3860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number of </a:t>
            </a:r>
            <a:r>
              <a:rPr lang="en-US" b="1" dirty="0">
                <a:solidFill>
                  <a:srgbClr val="7030A0"/>
                </a:solidFill>
              </a:rPr>
              <a:t>recovered</a:t>
            </a:r>
            <a:r>
              <a:rPr lang="en-US" dirty="0"/>
              <a:t> people </a:t>
            </a:r>
            <a:r>
              <a:rPr lang="en-US" b="1" dirty="0"/>
              <a:t>increases</a:t>
            </a:r>
            <a:r>
              <a:rPr lang="en-US" dirty="0"/>
              <a:t> over time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0558C39-0903-4CB9-A885-41A5ABFF308C}"/>
              </a:ext>
            </a:extLst>
          </p:cNvPr>
          <p:cNvCxnSpPr>
            <a:cxnSpLocks/>
          </p:cNvCxnSpPr>
          <p:nvPr/>
        </p:nvCxnSpPr>
        <p:spPr>
          <a:xfrm flipV="1">
            <a:off x="6269129" y="2751118"/>
            <a:ext cx="422243" cy="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0EB0DCB-7B10-4BE2-8CD7-87F71598049A}"/>
              </a:ext>
            </a:extLst>
          </p:cNvPr>
          <p:cNvCxnSpPr>
            <a:cxnSpLocks/>
          </p:cNvCxnSpPr>
          <p:nvPr/>
        </p:nvCxnSpPr>
        <p:spPr>
          <a:xfrm>
            <a:off x="6269128" y="4492700"/>
            <a:ext cx="422244" cy="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39190-3378-4203-85AE-4804D146CE1A}"/>
              </a:ext>
            </a:extLst>
          </p:cNvPr>
          <p:cNvCxnSpPr>
            <a:cxnSpLocks/>
          </p:cNvCxnSpPr>
          <p:nvPr/>
        </p:nvCxnSpPr>
        <p:spPr>
          <a:xfrm>
            <a:off x="6269129" y="5896333"/>
            <a:ext cx="422243" cy="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11B8D6-D464-417E-AB54-4919F921D34B}"/>
              </a:ext>
            </a:extLst>
          </p:cNvPr>
          <p:cNvGrpSpPr/>
          <p:nvPr/>
        </p:nvGrpSpPr>
        <p:grpSpPr>
          <a:xfrm>
            <a:off x="732839" y="4175727"/>
            <a:ext cx="1167308" cy="2363186"/>
            <a:chOff x="760303" y="1666480"/>
            <a:chExt cx="1167308" cy="2363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760303" y="3506446"/>
              <a:ext cx="1167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Anderson McKendrick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5B13BB-6E0A-427A-8BC8-AE4D0F85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303" y="1666480"/>
              <a:ext cx="1167308" cy="1828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1C20F8-12F5-41D4-8807-BE2CC3614FA4}"/>
              </a:ext>
            </a:extLst>
          </p:cNvPr>
          <p:cNvGrpSpPr/>
          <p:nvPr/>
        </p:nvGrpSpPr>
        <p:grpSpPr>
          <a:xfrm>
            <a:off x="740399" y="1684170"/>
            <a:ext cx="1152189" cy="2228295"/>
            <a:chOff x="767862" y="4273320"/>
            <a:chExt cx="1152189" cy="2228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767862" y="5978395"/>
              <a:ext cx="1152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William Kermack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B531045-C21A-4F4C-AAEF-517C3C44B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80"/>
            <a:stretch/>
          </p:blipFill>
          <p:spPr>
            <a:xfrm>
              <a:off x="767862" y="4273320"/>
              <a:ext cx="1152189" cy="168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32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5" grpId="0"/>
      <p:bldP spid="28" grpId="0"/>
      <p:bldP spid="2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A46A-5325-1B46-B943-5DF004937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8EF1E-9B1B-5E88-1E0F-C64F2E6B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8DB7E2-CD83-7BDD-6660-4764EBBD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CA93F8-83C4-470A-F0E1-DEA99D50AF31}"/>
                  </a:ext>
                </a:extLst>
              </p:cNvPr>
              <p:cNvSpPr txBox="1"/>
              <p:nvPr/>
            </p:nvSpPr>
            <p:spPr>
              <a:xfrm>
                <a:off x="2100496" y="1468581"/>
                <a:ext cx="24815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DCA93F8-83C4-470A-F0E1-DEA99D50A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496" y="1468581"/>
                <a:ext cx="2481503" cy="369332"/>
              </a:xfrm>
              <a:prstGeom prst="rect">
                <a:avLst/>
              </a:prstGeom>
              <a:blipFill>
                <a:blip r:embed="rId3"/>
                <a:stretch>
                  <a:fillRect l="-737" t="-10000" r="-196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3FA67E-506C-6986-A2AC-B5EE1E9B790C}"/>
                  </a:ext>
                </a:extLst>
              </p:cNvPr>
              <p:cNvSpPr txBox="1"/>
              <p:nvPr/>
            </p:nvSpPr>
            <p:spPr>
              <a:xfrm>
                <a:off x="4682914" y="1468581"/>
                <a:ext cx="24815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3FA67E-506C-6986-A2AC-B5EE1E9B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914" y="1468581"/>
                <a:ext cx="2481503" cy="369332"/>
              </a:xfrm>
              <a:prstGeom prst="rect">
                <a:avLst/>
              </a:prstGeom>
              <a:blipFill>
                <a:blip r:embed="rId4"/>
                <a:stretch>
                  <a:fillRect t="-10000" r="-22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89E08-F410-A963-2757-343C04AB28F4}"/>
                  </a:ext>
                </a:extLst>
              </p:cNvPr>
              <p:cNvSpPr txBox="1"/>
              <p:nvPr/>
            </p:nvSpPr>
            <p:spPr>
              <a:xfrm>
                <a:off x="2239363" y="1968912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89E08-F410-A963-2757-343C04AB2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63" y="1968912"/>
                <a:ext cx="1168460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8FB7E9-B9FD-D5CA-34BE-33BF7A764BE0}"/>
                  </a:ext>
                </a:extLst>
              </p:cNvPr>
              <p:cNvSpPr txBox="1"/>
              <p:nvPr/>
            </p:nvSpPr>
            <p:spPr>
              <a:xfrm>
                <a:off x="4007757" y="1968912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8FB7E9-B9FD-D5CA-34BE-33BF7A764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57" y="1968912"/>
                <a:ext cx="1460656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185DE-7985-D72F-EEEF-B9701F1BAE6A}"/>
                  </a:ext>
                </a:extLst>
              </p:cNvPr>
              <p:cNvSpPr txBox="1"/>
              <p:nvPr/>
            </p:nvSpPr>
            <p:spPr>
              <a:xfrm>
                <a:off x="6068346" y="1968912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C185DE-7985-D72F-EEEF-B9701F1B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346" y="1968912"/>
                <a:ext cx="878959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A4D8E05-9E55-0A4F-5B2D-C533012F4EB3}"/>
              </a:ext>
            </a:extLst>
          </p:cNvPr>
          <p:cNvSpPr/>
          <p:nvPr/>
        </p:nvSpPr>
        <p:spPr>
          <a:xfrm>
            <a:off x="5639446" y="1719160"/>
            <a:ext cx="205087" cy="26213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BE1C9-7C30-D246-A6A4-78D10F5D7C5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72475" y="2917729"/>
            <a:ext cx="4219048" cy="28709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4B54E4-3B5E-3D99-A11F-351C5495E47E}"/>
              </a:ext>
            </a:extLst>
          </p:cNvPr>
          <p:cNvGrpSpPr/>
          <p:nvPr/>
        </p:nvGrpSpPr>
        <p:grpSpPr>
          <a:xfrm>
            <a:off x="6650813" y="4299224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9383B29-7685-86C7-B440-062F2E535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D3C23-CDAC-0BF0-700E-5BA347281C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6E195-F0FA-A29E-15CD-8855AAEE4EEF}"/>
              </a:ext>
            </a:extLst>
          </p:cNvPr>
          <p:cNvSpPr/>
          <p:nvPr/>
        </p:nvSpPr>
        <p:spPr>
          <a:xfrm>
            <a:off x="2926122" y="4369217"/>
            <a:ext cx="498368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50B616-9E19-6DAE-6E7B-5EE1AFFD9014}"/>
              </a:ext>
            </a:extLst>
          </p:cNvPr>
          <p:cNvGrpSpPr/>
          <p:nvPr/>
        </p:nvGrpSpPr>
        <p:grpSpPr>
          <a:xfrm>
            <a:off x="5115705" y="4509978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4FFEE5-B5A7-7998-F011-5B8D3860B9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D4EA4A-9ED0-AAF1-2CD2-60ACAC9B15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615F2D5-3E50-2C9E-429D-C7604FB20E4C}"/>
              </a:ext>
            </a:extLst>
          </p:cNvPr>
          <p:cNvSpPr/>
          <p:nvPr/>
        </p:nvSpPr>
        <p:spPr>
          <a:xfrm>
            <a:off x="3478572" y="4596405"/>
            <a:ext cx="174266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747E51-38A8-5572-CBE4-6BEA0E789023}"/>
              </a:ext>
            </a:extLst>
          </p:cNvPr>
          <p:cNvSpPr txBox="1"/>
          <p:nvPr/>
        </p:nvSpPr>
        <p:spPr>
          <a:xfrm>
            <a:off x="2934056" y="3963372"/>
            <a:ext cx="360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r does not appear in the RHS of any differential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E6BFA42-7B75-18D1-961F-5DE3162FCA1B}"/>
              </a:ext>
            </a:extLst>
          </p:cNvPr>
          <p:cNvGrpSpPr/>
          <p:nvPr/>
        </p:nvGrpSpPr>
        <p:grpSpPr>
          <a:xfrm>
            <a:off x="4788534" y="4748114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213695-C256-FE91-8789-036DC52015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402EED2-4CF6-B530-A3CD-1F8741491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DF10F8-4128-C6C0-9D89-CA1D6C0D067D}"/>
              </a:ext>
            </a:extLst>
          </p:cNvPr>
          <p:cNvGrpSpPr/>
          <p:nvPr/>
        </p:nvGrpSpPr>
        <p:grpSpPr>
          <a:xfrm>
            <a:off x="5954544" y="498159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A229AE-D604-1D49-9251-1B0EE065A9C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B73C1C1-3800-2924-9278-39C6149C5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1FD2D1D-F1D6-6D77-369D-96099C0B577F}"/>
              </a:ext>
            </a:extLst>
          </p:cNvPr>
          <p:cNvSpPr/>
          <p:nvPr/>
        </p:nvSpPr>
        <p:spPr>
          <a:xfrm>
            <a:off x="3549466" y="5506967"/>
            <a:ext cx="1334477" cy="2339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2119CC-15DF-B094-5C80-A8AAC5C895B9}"/>
              </a:ext>
            </a:extLst>
          </p:cNvPr>
          <p:cNvSpPr/>
          <p:nvPr/>
        </p:nvSpPr>
        <p:spPr>
          <a:xfrm>
            <a:off x="5366555" y="4369217"/>
            <a:ext cx="442324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9DB4D4-8461-5E58-9FB6-0A9D9F5EE22B}"/>
              </a:ext>
            </a:extLst>
          </p:cNvPr>
          <p:cNvSpPr/>
          <p:nvPr/>
        </p:nvSpPr>
        <p:spPr>
          <a:xfrm>
            <a:off x="5941971" y="4369217"/>
            <a:ext cx="498368" cy="19647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A6BEA5-EA81-A4CA-6A83-FDDF0BEF278D}"/>
              </a:ext>
            </a:extLst>
          </p:cNvPr>
          <p:cNvGrpSpPr/>
          <p:nvPr/>
        </p:nvGrpSpPr>
        <p:grpSpPr>
          <a:xfrm>
            <a:off x="4419778" y="5202784"/>
            <a:ext cx="1068643" cy="369332"/>
            <a:chOff x="3647644" y="5359159"/>
            <a:chExt cx="1068643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238B2E-C7E3-6B0E-4255-267857CB1FC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1FA7BF7-50C0-3976-F72F-EB7622DAE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826C2F9-D63B-B508-A0C7-1C74936A5034}"/>
              </a:ext>
            </a:extLst>
          </p:cNvPr>
          <p:cNvGrpSpPr/>
          <p:nvPr/>
        </p:nvGrpSpPr>
        <p:grpSpPr>
          <a:xfrm>
            <a:off x="4979286" y="5444582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EFEF6A-CD83-51AB-A891-68AF5BCDBA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008270-F46D-BCCD-3172-8A2AA63BB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999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14" grpId="0" animBg="1"/>
      <p:bldP spid="25" grpId="0" animBg="1"/>
      <p:bldP spid="27" grpId="0"/>
      <p:bldP spid="41" grpId="0" animBg="1"/>
      <p:bldP spid="42" grpId="0" animBg="1"/>
      <p:bldP spid="5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9C858-303E-C201-E399-BDE4CE5974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76" y="1468581"/>
            <a:ext cx="5419048" cy="49238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1763BB1-6FB1-B9EA-A4FF-AB0D8C3F4297}"/>
              </a:ext>
            </a:extLst>
          </p:cNvPr>
          <p:cNvGrpSpPr/>
          <p:nvPr/>
        </p:nvGrpSpPr>
        <p:grpSpPr>
          <a:xfrm>
            <a:off x="4840586" y="192461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04EA7FF-AE4C-9419-1981-954D31194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641CFB-8CE9-7E1F-F631-F3E0908A1E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C972FB-C4EE-F76B-68F8-1D9BFD95D731}"/>
              </a:ext>
            </a:extLst>
          </p:cNvPr>
          <p:cNvGrpSpPr/>
          <p:nvPr/>
        </p:nvGrpSpPr>
        <p:grpSpPr>
          <a:xfrm>
            <a:off x="5378902" y="2626076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5F06649-CA74-D01A-6886-BD4B4A8969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376151-84B3-4585-9BB2-AF3BFE79C52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3D5E3B-BEA1-34B8-D418-6CEA9A52ADE4}"/>
              </a:ext>
            </a:extLst>
          </p:cNvPr>
          <p:cNvGrpSpPr/>
          <p:nvPr/>
        </p:nvGrpSpPr>
        <p:grpSpPr>
          <a:xfrm>
            <a:off x="7092570" y="3520463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303199-6E88-868D-98D8-51120F53534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B32813-EA63-FEFF-6995-E19B9C697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4B7231-E3D7-EED8-27DE-53F681F5A8B2}"/>
                  </a:ext>
                </a:extLst>
              </p:cNvPr>
              <p:cNvSpPr txBox="1"/>
              <p:nvPr/>
            </p:nvSpPr>
            <p:spPr>
              <a:xfrm>
                <a:off x="4572000" y="3115258"/>
                <a:ext cx="2644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Recovery Rate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Infection Rate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4B7231-E3D7-EED8-27DE-53F681F5A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115258"/>
                <a:ext cx="2644959" cy="307777"/>
              </a:xfrm>
              <a:prstGeom prst="rect">
                <a:avLst/>
              </a:prstGeom>
              <a:blipFill>
                <a:blip r:embed="rId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6D12FF6-9F31-771A-CB55-3515AF4A6C40}"/>
              </a:ext>
            </a:extLst>
          </p:cNvPr>
          <p:cNvGrpSpPr/>
          <p:nvPr/>
        </p:nvGrpSpPr>
        <p:grpSpPr>
          <a:xfrm>
            <a:off x="4880757" y="2846915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064A68-BA54-54C2-44B0-804C07EDFEC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8DF01-70E4-186A-B086-FC806AA383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F4AFD6-C9CA-3C3E-D84D-5F7012901EF3}"/>
              </a:ext>
            </a:extLst>
          </p:cNvPr>
          <p:cNvGrpSpPr/>
          <p:nvPr/>
        </p:nvGrpSpPr>
        <p:grpSpPr>
          <a:xfrm>
            <a:off x="6540908" y="3768490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EA253A-73ED-23A5-0D3D-43CE8A6A46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3195336-97A6-AE8E-27F8-EC8BB8790D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79A3BC-17EC-5682-0AA9-36A71ED8E8CF}"/>
              </a:ext>
            </a:extLst>
          </p:cNvPr>
          <p:cNvGrpSpPr/>
          <p:nvPr/>
        </p:nvGrpSpPr>
        <p:grpSpPr>
          <a:xfrm>
            <a:off x="6540908" y="3983384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ED531B-8AF3-D3F7-7DFC-6DF46F0F06A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41B6CDD-5023-5C41-E8DA-B1D4953B1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A0A013-1AA1-DBFB-2F95-2810AA980B90}"/>
                  </a:ext>
                </a:extLst>
              </p:cNvPr>
              <p:cNvSpPr txBox="1"/>
              <p:nvPr/>
            </p:nvSpPr>
            <p:spPr>
              <a:xfrm>
                <a:off x="4572000" y="4308177"/>
                <a:ext cx="2644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FF00"/>
                    </a:solidFill>
                  </a:rPr>
                  <a:t>Only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person is sick at the start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EA0A013-1AA1-DBFB-2F95-2810AA980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308177"/>
                <a:ext cx="2644959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933713FE-9184-294C-1A78-2135175CB404}"/>
              </a:ext>
            </a:extLst>
          </p:cNvPr>
          <p:cNvGrpSpPr/>
          <p:nvPr/>
        </p:nvGrpSpPr>
        <p:grpSpPr>
          <a:xfrm>
            <a:off x="5953234" y="4915524"/>
            <a:ext cx="1076632" cy="369332"/>
            <a:chOff x="2157212" y="5373058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AE6120-56EB-9EE0-D572-710ABAC76219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495C25-F8DA-F044-1B46-712269B12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3804DA1-71E3-0816-B8E7-24A83804A608}"/>
              </a:ext>
            </a:extLst>
          </p:cNvPr>
          <p:cNvSpPr/>
          <p:nvPr/>
        </p:nvSpPr>
        <p:spPr>
          <a:xfrm>
            <a:off x="4655127" y="4980907"/>
            <a:ext cx="1081304" cy="2191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478DC56-5389-F3D0-C4F6-D195C93B965D}"/>
              </a:ext>
            </a:extLst>
          </p:cNvPr>
          <p:cNvGrpSpPr/>
          <p:nvPr/>
        </p:nvGrpSpPr>
        <p:grpSpPr>
          <a:xfrm>
            <a:off x="3805273" y="603817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0D4B1B-B583-BD45-23E6-FD0B60AC8A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1157033-7B41-3B42-67C6-F86689C1C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7334B14-350B-3334-A3EE-FC9DEE050810}"/>
              </a:ext>
            </a:extLst>
          </p:cNvPr>
          <p:cNvSpPr/>
          <p:nvPr/>
        </p:nvSpPr>
        <p:spPr>
          <a:xfrm>
            <a:off x="3294891" y="1999707"/>
            <a:ext cx="619648" cy="2191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7" grpId="0"/>
      <p:bldP spid="51" grpId="0" animBg="1"/>
      <p:bldP spid="5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78E1DD-4D3B-50C6-4AC7-8FECBAE1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90" y="2243285"/>
            <a:ext cx="5047619" cy="23714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D95C39-C8E3-9117-3D1E-ED5C9E788577}"/>
              </a:ext>
            </a:extLst>
          </p:cNvPr>
          <p:cNvGrpSpPr/>
          <p:nvPr/>
        </p:nvGrpSpPr>
        <p:grpSpPr>
          <a:xfrm>
            <a:off x="6019478" y="2695432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6B7EEC-0E88-B1A9-344E-89A62F583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07567-5E7D-1C24-0F61-DB2B1C2DF07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DC4F3-3700-8668-9DBE-141AF66B4A5A}"/>
              </a:ext>
            </a:extLst>
          </p:cNvPr>
          <p:cNvGrpSpPr/>
          <p:nvPr/>
        </p:nvGrpSpPr>
        <p:grpSpPr>
          <a:xfrm>
            <a:off x="5777581" y="291788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CC02085-41C2-F30B-6D30-1F0DA5CD3C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50396D-52AE-BA48-74FA-D6CC448DE7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69B116-6923-F0A0-C000-E3629AADE8E6}"/>
              </a:ext>
            </a:extLst>
          </p:cNvPr>
          <p:cNvGrpSpPr/>
          <p:nvPr/>
        </p:nvGrpSpPr>
        <p:grpSpPr>
          <a:xfrm>
            <a:off x="5823355" y="3156613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7120A-8EB5-2DF2-682D-808F59A6F0B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897BC3-6CAC-8FC9-1498-4E39191C1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5E2C97F-BC84-A6F7-5F5A-975C2E5FA811}"/>
              </a:ext>
            </a:extLst>
          </p:cNvPr>
          <p:cNvSpPr/>
          <p:nvPr/>
        </p:nvSpPr>
        <p:spPr>
          <a:xfrm>
            <a:off x="3226850" y="2785333"/>
            <a:ext cx="139570" cy="65556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3DA65-AC37-084B-6DB4-18E384FA1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7BE1A33-762D-4931-8A67-4D8EAA841094}"/>
              </a:ext>
            </a:extLst>
          </p:cNvPr>
          <p:cNvSpPr/>
          <p:nvPr/>
        </p:nvSpPr>
        <p:spPr>
          <a:xfrm>
            <a:off x="7185092" y="4886792"/>
            <a:ext cx="1588613" cy="954233"/>
          </a:xfrm>
          <a:prstGeom prst="wedgeRoundRectCallout">
            <a:avLst>
              <a:gd name="adj1" fmla="val -127400"/>
              <a:gd name="adj2" fmla="val -113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</a:t>
            </a:r>
            <a:r>
              <a:rPr lang="en-US" b="1" u="sng" dirty="0"/>
              <a:t>story</a:t>
            </a:r>
            <a:r>
              <a:rPr lang="en-US" b="1" dirty="0"/>
              <a:t>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42557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91A4BF-AB88-6B62-BB02-3E99C46F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" y="1560086"/>
            <a:ext cx="5663089" cy="424731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96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B46B60-B7FC-4EF8-8703-EBC8C929858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S-I-R Model Epidemiology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A569-4BC9-42D7-A376-5DB2BA8532D8}"/>
              </a:ext>
            </a:extLst>
          </p:cNvPr>
          <p:cNvSpPr txBox="1"/>
          <p:nvPr/>
        </p:nvSpPr>
        <p:spPr>
          <a:xfrm>
            <a:off x="5235677" y="1560086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infected</a:t>
            </a:r>
            <a:r>
              <a:rPr lang="en-US" sz="2000" dirty="0"/>
              <a:t> population will fall </a:t>
            </a:r>
            <a:r>
              <a:rPr lang="en-US" sz="2000" i="1" dirty="0"/>
              <a:t>more slowly</a:t>
            </a:r>
            <a:r>
              <a:rPr lang="en-US" sz="2000" dirty="0"/>
              <a:t> than it rises, hence it takes </a:t>
            </a:r>
            <a:r>
              <a:rPr lang="en-US" sz="2000" b="1" dirty="0"/>
              <a:t>much</a:t>
            </a:r>
            <a:r>
              <a:rPr lang="en-US" sz="2000" dirty="0"/>
              <a:t> </a:t>
            </a:r>
            <a:r>
              <a:rPr lang="en-US" sz="2000" b="1" dirty="0"/>
              <a:t>longer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00B050"/>
                </a:solidFill>
              </a:rPr>
              <a:t>rid</a:t>
            </a:r>
            <a:r>
              <a:rPr lang="en-US" sz="2000" dirty="0"/>
              <a:t> a population of an infection than it takes for the </a:t>
            </a:r>
            <a:r>
              <a:rPr lang="en-US" sz="2000" u="sng" dirty="0"/>
              <a:t>initial</a:t>
            </a:r>
            <a:r>
              <a:rPr lang="en-US" sz="2000" dirty="0"/>
              <a:t> infection to spread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percentage of people will remain </a:t>
            </a:r>
            <a:r>
              <a:rPr lang="en-US" sz="2000" b="1" dirty="0">
                <a:solidFill>
                  <a:srgbClr val="0070C0"/>
                </a:solidFill>
              </a:rPr>
              <a:t>susceptible</a:t>
            </a:r>
            <a:r>
              <a:rPr lang="en-US" sz="2000" dirty="0"/>
              <a:t> for a </a:t>
            </a:r>
            <a:r>
              <a:rPr lang="en-US" sz="2000" b="1" dirty="0"/>
              <a:t>very long time</a:t>
            </a:r>
            <a:r>
              <a:rPr lang="en-US" sz="2000" dirty="0"/>
              <a:t> - hence the need for an </a:t>
            </a:r>
            <a:r>
              <a:rPr lang="en-US" sz="2000" i="1" dirty="0"/>
              <a:t>ongoing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vaccination</a:t>
            </a:r>
            <a:r>
              <a:rPr lang="en-US" sz="2000" dirty="0"/>
              <a:t> program – think about smallpox, polio, etc.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B10C49-CC1B-12E6-97E8-88613655C976}"/>
              </a:ext>
            </a:extLst>
          </p:cNvPr>
          <p:cNvCxnSpPr/>
          <p:nvPr/>
        </p:nvCxnSpPr>
        <p:spPr>
          <a:xfrm flipH="1">
            <a:off x="2932126" y="2735643"/>
            <a:ext cx="2546717" cy="179101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5AC0AC-89DD-EECE-E99A-28543D03F202}"/>
              </a:ext>
            </a:extLst>
          </p:cNvPr>
          <p:cNvCxnSpPr>
            <a:cxnSpLocks/>
          </p:cNvCxnSpPr>
          <p:nvPr/>
        </p:nvCxnSpPr>
        <p:spPr>
          <a:xfrm flipH="1">
            <a:off x="5010307" y="4367960"/>
            <a:ext cx="468536" cy="60456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6E40BB-91F1-CF65-2C8D-061D1322778F}"/>
              </a:ext>
            </a:extLst>
          </p:cNvPr>
          <p:cNvSpPr txBox="1"/>
          <p:nvPr/>
        </p:nvSpPr>
        <p:spPr>
          <a:xfrm>
            <a:off x="331380" y="5892582"/>
            <a:ext cx="520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 first made these slides in </a:t>
            </a:r>
            <a:r>
              <a:rPr lang="en-US" b="1" dirty="0">
                <a:solidFill>
                  <a:srgbClr val="7030A0"/>
                </a:solidFill>
              </a:rPr>
              <a:t>2016</a:t>
            </a:r>
            <a:r>
              <a:rPr lang="en-US" dirty="0">
                <a:solidFill>
                  <a:srgbClr val="7030A0"/>
                </a:solidFill>
              </a:rPr>
              <a:t> – before </a:t>
            </a:r>
            <a:r>
              <a:rPr lang="en-US" b="1" dirty="0">
                <a:solidFill>
                  <a:srgbClr val="7030A0"/>
                </a:solidFill>
              </a:rPr>
              <a:t>COVID-19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7030A0"/>
              </a:solidFill>
            </a:endParaRPr>
          </a:p>
          <a:p>
            <a:pPr algn="ctr"/>
            <a:r>
              <a:rPr lang="en-US" dirty="0">
                <a:solidFill>
                  <a:srgbClr val="7030A0"/>
                </a:solidFill>
              </a:rPr>
              <a:t>Mathematics doesn’t care about your politics</a:t>
            </a:r>
          </a:p>
        </p:txBody>
      </p:sp>
    </p:spTree>
    <p:extLst>
      <p:ext uri="{BB962C8B-B14F-4D97-AF65-F5344CB8AC3E}">
        <p14:creationId xmlns:p14="http://schemas.microsoft.com/office/powerpoint/2010/main" val="28765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2C361-8441-4D70-95B0-7B4EFDA7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7462-CD8E-4E5A-874F-AFF7390F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77" y="334561"/>
            <a:ext cx="5891445" cy="6386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65C23C-5BD7-C69B-ACD7-E7A8CB8BE268}"/>
              </a:ext>
            </a:extLst>
          </p:cNvPr>
          <p:cNvSpPr/>
          <p:nvPr/>
        </p:nvSpPr>
        <p:spPr>
          <a:xfrm>
            <a:off x="3305331" y="854439"/>
            <a:ext cx="607102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593E99-BF2A-88A2-CADF-F37CEE467B93}"/>
              </a:ext>
            </a:extLst>
          </p:cNvPr>
          <p:cNvSpPr/>
          <p:nvPr/>
        </p:nvSpPr>
        <p:spPr>
          <a:xfrm>
            <a:off x="1786326" y="1988695"/>
            <a:ext cx="3033011" cy="225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F6EAB-A974-D91B-B848-6EAB1582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51" y="1621755"/>
            <a:ext cx="6559498" cy="45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148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Electrostatic Field in Parallel 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58776-0CDC-128B-9A9F-E711BA42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44" y="2283204"/>
            <a:ext cx="6030506" cy="22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28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13880</TotalTime>
  <Words>4958</Words>
  <Application>Microsoft Office PowerPoint</Application>
  <PresentationFormat>On-screen Show (4:3)</PresentationFormat>
  <Paragraphs>976</Paragraphs>
  <Slides>121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7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Topic 04 – Goals – Part 1 of 3</vt:lpstr>
      <vt:lpstr>Modelling Nuclear Decay</vt:lpstr>
      <vt:lpstr>Modelling Nuclear Decay</vt:lpstr>
      <vt:lpstr>Modelling Carbon-14 Decay</vt:lpstr>
      <vt:lpstr>Run carbon14_decay.ipynb – Cell 01</vt:lpstr>
      <vt:lpstr>Run carbon14_decay.ipynb – Cell 02</vt:lpstr>
      <vt:lpstr>Run carbon14_decay.ipynb – Cell 03</vt:lpstr>
      <vt:lpstr>Run carbon14_decay.ipynb – Cell 04</vt:lpstr>
      <vt:lpstr>View carbon14_decay.ipynb – Cell 05</vt:lpstr>
      <vt:lpstr>Run carbon14_decay.ipynb – Cell 05</vt:lpstr>
      <vt:lpstr>Fluorine-18</vt:lpstr>
      <vt:lpstr>Fluorine-18</vt:lpstr>
      <vt:lpstr>Run fluorine18_decay.ipynb – Cell 01</vt:lpstr>
      <vt:lpstr>Run fluorine18_decay.ipynb – Cell 02</vt:lpstr>
      <vt:lpstr>Run fluorine18_decay.ipynb – Cell 03</vt:lpstr>
      <vt:lpstr>Run fluorine18_decay.ipynb – Cell 04</vt:lpstr>
      <vt:lpstr>View fluorine18_decay.ipynb – Cell 05</vt:lpstr>
      <vt:lpstr>Run fluorine18_decay.ipynb – Cell 05</vt:lpstr>
      <vt:lpstr>Modelling a Simple Pendulum</vt:lpstr>
      <vt:lpstr>Modelling a Simple Pendulum</vt:lpstr>
      <vt:lpstr>Run euler_pendulum.ipynb – Cell 01</vt:lpstr>
      <vt:lpstr>Run euler_pendulum.ipynb – Cell 02</vt:lpstr>
      <vt:lpstr>Run euler_pendulum.ipynb – Cell 03</vt:lpstr>
      <vt:lpstr>Run euler_pendulum.ipynb – Cell 04</vt:lpstr>
      <vt:lpstr>View euler_pendulum.ipynb – Cell 05</vt:lpstr>
      <vt:lpstr>Run euler_pendulum.ipynb – Cell 05</vt:lpstr>
      <vt:lpstr>Numerical Instability of Euler's Method For Oscillatory Modes</vt:lpstr>
      <vt:lpstr>Cromer's Fix to Euler's Method</vt:lpstr>
      <vt:lpstr>Run cromer_pendulum.ipynb – Cells 01..04</vt:lpstr>
      <vt:lpstr>Run cromer_pendulum.ipynb – Cell 05</vt:lpstr>
      <vt:lpstr>Runge-Kutta Methods</vt:lpstr>
      <vt:lpstr>Runge-Kutta Methods</vt:lpstr>
      <vt:lpstr>Nonlinear Ordinary Differential Equation</vt:lpstr>
      <vt:lpstr>Nonlinear Ordinary Differential Equation</vt:lpstr>
      <vt:lpstr>Open nonlinear_ode.py</vt:lpstr>
      <vt:lpstr>View nonlinear_ode.py</vt:lpstr>
      <vt:lpstr>Run nonlinear_ode.py</vt:lpstr>
      <vt:lpstr>Run nonlinear_ode.py</vt:lpstr>
      <vt:lpstr>Runge-Kutta Methods</vt:lpstr>
      <vt:lpstr>PowerPoint Presentation</vt:lpstr>
      <vt:lpstr>Topic 04 – Goals - Part 2 of 3</vt:lpstr>
      <vt:lpstr>Solve ODEs with SciPy</vt:lpstr>
      <vt:lpstr>Scientific Computing with Python</vt:lpstr>
      <vt:lpstr>Scientific Computing with Python</vt:lpstr>
      <vt:lpstr>Modelling a Simple Pendulum</vt:lpstr>
      <vt:lpstr>Open scipy_pendulum.py</vt:lpstr>
      <vt:lpstr>View scipy_pendulum.py</vt:lpstr>
      <vt:lpstr>View scipy_pendulum.py</vt:lpstr>
      <vt:lpstr>Run scipy_pendulum.py</vt:lpstr>
      <vt:lpstr>Damped Harmonic Oscillator</vt:lpstr>
      <vt:lpstr>Damped Harmonic Oscillator</vt:lpstr>
      <vt:lpstr>Damped Harmonic Oscillator</vt:lpstr>
      <vt:lpstr>Open damped_pendulum.py</vt:lpstr>
      <vt:lpstr>View damped_pendulum.py</vt:lpstr>
      <vt:lpstr>View damped_pendulum.py</vt:lpstr>
      <vt:lpstr>View damped_pendulum.py</vt:lpstr>
      <vt:lpstr>Run damped_pendulum.py</vt:lpstr>
      <vt:lpstr>Damped Harmonic Oscillator</vt:lpstr>
      <vt:lpstr>Tuned Mass Dampers</vt:lpstr>
      <vt:lpstr>Tuned Mass Dampers</vt:lpstr>
      <vt:lpstr>Coupled Harmonograph</vt:lpstr>
      <vt:lpstr>Coupled Harmonograph</vt:lpstr>
      <vt:lpstr>Open harmonograph.py</vt:lpstr>
      <vt:lpstr>View harmonograph.py</vt:lpstr>
      <vt:lpstr>View harmonograph.py</vt:lpstr>
      <vt:lpstr>Run harmonograph.py</vt:lpstr>
      <vt:lpstr>Lissajous Figures</vt:lpstr>
      <vt:lpstr>Lissajous Orbits</vt:lpstr>
      <vt:lpstr>Lissajous Orbits</vt:lpstr>
      <vt:lpstr>Lissajous Orbits</vt:lpstr>
      <vt:lpstr>PowerPoint Presentation</vt:lpstr>
      <vt:lpstr>Estes Model Rocket</vt:lpstr>
      <vt:lpstr>Estes Model Rocket</vt:lpstr>
      <vt:lpstr>Estes Model Rocket</vt:lpstr>
      <vt:lpstr>Open estes_rocket.py</vt:lpstr>
      <vt:lpstr>View estes_rocket.py</vt:lpstr>
      <vt:lpstr>View estes_rocket.py</vt:lpstr>
      <vt:lpstr>View estes_rocket.py</vt:lpstr>
      <vt:lpstr>View estes_rocket.py</vt:lpstr>
      <vt:lpstr>Run estes_rocket.py</vt:lpstr>
      <vt:lpstr>Topics 04 – Goals – Part 3 of 3</vt:lpstr>
      <vt:lpstr>PowerPoint Presentation</vt:lpstr>
      <vt:lpstr>Run predator_prey.ipynb – Cell 01</vt:lpstr>
      <vt:lpstr>Run predator_prey.ipynb – Cell 02</vt:lpstr>
      <vt:lpstr>Run predator_prey.ipynb – Cell 03</vt:lpstr>
      <vt:lpstr>View predator_prey.ipynb – Cell 04</vt:lpstr>
      <vt:lpstr>Locators in matplotlib</vt:lpstr>
      <vt:lpstr>Run predator_prey.ipynb – Cell 04</vt:lpstr>
      <vt:lpstr>PowerPoint Presentation</vt:lpstr>
      <vt:lpstr>PowerPoint Presentation</vt:lpstr>
      <vt:lpstr>Open epidemiology.py</vt:lpstr>
      <vt:lpstr>View epidemiology.py</vt:lpstr>
      <vt:lpstr>View epidemiology.py</vt:lpstr>
      <vt:lpstr>Run epidemiology.py</vt:lpstr>
      <vt:lpstr>PowerPoint Presentation</vt:lpstr>
      <vt:lpstr>PowerPoint Presentation</vt:lpstr>
      <vt:lpstr>Electrostatic Field in Parallel Plates</vt:lpstr>
      <vt:lpstr>Electrostatic Field in Parallel Plates</vt:lpstr>
      <vt:lpstr>PowerPoint Presentation</vt:lpstr>
      <vt:lpstr>Electric Field Potential Between Charges</vt:lpstr>
      <vt:lpstr>Electrostatic Field in Parallel Plates</vt:lpstr>
      <vt:lpstr>Electrostatic Field in Parallel Plates</vt:lpstr>
      <vt:lpstr>Electrostatic Field in Parallel Plates</vt:lpstr>
      <vt:lpstr>Electrostatic Field in Parallel Plates</vt:lpstr>
      <vt:lpstr>Electrostatic Field in Parallel Plates</vt:lpstr>
      <vt:lpstr>Open parallel_plates.py</vt:lpstr>
      <vt:lpstr>View parallel_plates.py</vt:lpstr>
      <vt:lpstr>View parallel_plates.py</vt:lpstr>
      <vt:lpstr>View parallel_plates.py</vt:lpstr>
      <vt:lpstr>View parallel_plates.py</vt:lpstr>
      <vt:lpstr>Run parallel_plates.py</vt:lpstr>
      <vt:lpstr>Edit parallel_plates.py</vt:lpstr>
      <vt:lpstr>Run parallel_plates.py</vt:lpstr>
      <vt:lpstr>Edit parallel_plates.py</vt:lpstr>
      <vt:lpstr>Run parallel_plates.py</vt:lpstr>
      <vt:lpstr>Topic 04 – Now You Know…</vt:lpstr>
      <vt:lpstr>Topic 04 – Now You Know…</vt:lpstr>
      <vt:lpstr>Task 04-01</vt:lpstr>
      <vt:lpstr>Task 04-02</vt:lpstr>
      <vt:lpstr>Task 04-02 (hint)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1058</cp:revision>
  <cp:lastPrinted>2015-06-01T00:45:11Z</cp:lastPrinted>
  <dcterms:created xsi:type="dcterms:W3CDTF">2014-09-21T17:58:26Z</dcterms:created>
  <dcterms:modified xsi:type="dcterms:W3CDTF">2025-12-20T05:48:06Z</dcterms:modified>
</cp:coreProperties>
</file>